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1pPr>
    <a:lvl2pPr marL="0" marR="0" indent="228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2pPr>
    <a:lvl3pPr marL="0" marR="0" indent="457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3pPr>
    <a:lvl4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4pPr>
    <a:lvl5pPr marL="0" marR="0" indent="914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5pPr>
    <a:lvl6pPr marL="0" marR="0" indent="11430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6pPr>
    <a:lvl7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7pPr>
    <a:lvl8pPr marL="0" marR="0" indent="1600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8pPr>
    <a:lvl9pPr marL="0" marR="0" indent="1828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noFill/>
        </a:fill>
      </a:tcStyle>
    </a:wholeTbl>
    <a:band2H>
      <a:tcTxStyle/>
      <a:tcStyle>
        <a:tcBdr/>
        <a:fill>
          <a:solidFill>
            <a:srgbClr val="676164">
              <a:alpha val="36000"/>
            </a:srgbClr>
          </a:solidFill>
        </a:fill>
      </a:tcStyle>
    </a:band2H>
    <a:firstCol>
      <a:tcTxStyle b="off" i="off">
        <a:fontRef idx="minor">
          <a:srgbClr val="FFFFFF"/>
        </a:fontRef>
        <a:srgbClr val="FFFFFF"/>
      </a:tcTxStyle>
      <a:tcStyle>
        <a:tcBdr>
          <a:left>
            <a:ln w="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Col>
    <a:la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0" cap="flat">
              <a:noFill/>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lastRow>
    <a:fir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0" cap="flat">
              <a:noFill/>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Row>
  </a:tblStyle>
  <a:tblStyle styleId="{C7B018BB-80A7-4F77-B60F-C8B233D01FF8}"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676163">
              <a:alpha val="36000"/>
            </a:srgbClr>
          </a:solidFill>
        </a:fill>
      </a:tcStyle>
    </a:wholeTbl>
    <a:band2H>
      <a:tcTxStyle/>
      <a:tcStyle>
        <a:tcBdr/>
        <a:fill>
          <a:solidFill>
            <a:srgbClr val="676163">
              <a:alpha val="0"/>
            </a:srgbClr>
          </a:solidFill>
        </a:fill>
      </a:tcStyle>
    </a:band2H>
    <a:firstCol>
      <a:tcTxStyle b="off" i="off">
        <a:fontRef idx="minor">
          <a:srgbClr val="FFFFFF"/>
        </a:fontRef>
        <a:srgbClr val="FFFFFF"/>
      </a:tcTxStyle>
      <a:tcStyle>
        <a:tcBdr>
          <a:left>
            <a:ln w="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0000">
              <a:alpha val="25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0" cap="flat">
              <a:noFill/>
              <a:miter lim="400000"/>
            </a:ln>
          </a:top>
          <a:bottom>
            <a:ln w="1270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noFill/>
              <a:miter lim="400000"/>
            </a:ln>
          </a:insideV>
        </a:tcBdr>
        <a:fill>
          <a:noFill/>
        </a:fill>
      </a:tcStyle>
    </a:wholeTbl>
    <a:band2H>
      <a:tcTxStyle/>
      <a:tcStyle>
        <a:tcBdr/>
        <a:fill>
          <a:solidFill>
            <a:srgbClr val="94908F">
              <a:alpha val="64999"/>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D71E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2800">
              <a:alpha val="80000"/>
            </a:srgbClr>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wholeTbl>
    <a:band2H>
      <a:tcTxStyle/>
      <a:tcStyle>
        <a:tcBdr/>
        <a:fill>
          <a:solidFill>
            <a:srgbClr val="676163">
              <a:alpha val="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70000"/>
                </a:srgbClr>
              </a:solidFill>
              <a:prstDash val="solid"/>
              <a:miter lim="400000"/>
            </a:ln>
          </a:left>
          <a:right>
            <a:ln w="12700" cap="flat">
              <a:solidFill>
                <a:srgbClr val="FFFFFF">
                  <a:alpha val="70000"/>
                </a:srgbClr>
              </a:solidFill>
              <a:prstDash val="solid"/>
              <a:miter lim="400000"/>
            </a:ln>
          </a:right>
          <a:top>
            <a:ln w="12700" cap="flat">
              <a:solidFill>
                <a:srgbClr val="FFFFFF">
                  <a:alpha val="70000"/>
                </a:srgbClr>
              </a:solidFill>
              <a:prstDash val="solid"/>
              <a:miter lim="400000"/>
            </a:ln>
          </a:top>
          <a:bottom>
            <a:ln w="12700" cap="flat">
              <a:solidFill>
                <a:srgbClr val="FFFFFF">
                  <a:alpha val="70000"/>
                </a:srgbClr>
              </a:solidFill>
              <a:prstDash val="solid"/>
              <a:miter lim="400000"/>
            </a:ln>
          </a:bottom>
          <a:insideH>
            <a:ln w="12700" cap="flat">
              <a:solidFill>
                <a:srgbClr val="FFFFFF">
                  <a:alpha val="70000"/>
                </a:srgbClr>
              </a:solidFill>
              <a:prstDash val="solid"/>
              <a:miter lim="400000"/>
            </a:ln>
          </a:insideH>
          <a:insideV>
            <a:ln w="12700" cap="flat">
              <a:solidFill>
                <a:srgbClr val="FFFFFF">
                  <a:alpha val="70000"/>
                </a:srgbClr>
              </a:solidFill>
              <a:prstDash val="solid"/>
              <a:miter lim="400000"/>
            </a:ln>
          </a:insideV>
        </a:tcBdr>
        <a:fill>
          <a:noFill/>
        </a:fill>
      </a:tcStyle>
    </a:wholeTbl>
    <a:band2H>
      <a:tcTxStyle/>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25400" cap="flat">
              <a:solidFill>
                <a:srgbClr val="FFFFFF">
                  <a:alpha val="50000"/>
                </a:srgbClr>
              </a:solidFill>
              <a:prstDash val="solid"/>
              <a:miter lim="400000"/>
            </a:ln>
          </a:insideV>
        </a:tcBdr>
        <a:fill>
          <a:no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noFill/>
              <a:miter lim="400000"/>
            </a:ln>
          </a:bottom>
          <a:insideH>
            <a:ln w="25400" cap="flat">
              <a:solidFill>
                <a:srgbClr val="A0A4A8"/>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lastRow>
    <a:firstRow>
      <a:tcTxStyle b="off" i="off">
        <a:fontRef idx="minor">
          <a:srgbClr val="FFFFFF"/>
        </a:fontRef>
        <a:srgbClr val="FFFFFF"/>
      </a:tcTxStyle>
      <a:tcStyle>
        <a:tcBdr>
          <a:left>
            <a:ln w="25400" cap="flat">
              <a:solidFill>
                <a:srgbClr val="FFFFFF">
                  <a:alpha val="50000"/>
                </a:srgbClr>
              </a:solidFill>
              <a:prstDash val="solid"/>
              <a:miter lim="400000"/>
            </a:ln>
          </a:left>
          <a:right>
            <a:ln w="25400" cap="flat">
              <a:solidFill>
                <a:srgbClr val="FFFFFF">
                  <a:alpha val="50000"/>
                </a:srgbClr>
              </a:solidFill>
              <a:prstDash val="solid"/>
              <a:miter lim="400000"/>
            </a:ln>
          </a:right>
          <a:top>
            <a:ln w="12700" cap="flat">
              <a:noFill/>
              <a:miter lim="400000"/>
            </a:ln>
          </a:top>
          <a:bottom>
            <a:ln w="25400" cap="flat">
              <a:solidFill>
                <a:srgbClr val="FFFFFF">
                  <a:alpha val="50000"/>
                </a:srgbClr>
              </a:solidFill>
              <a:prstDash val="solid"/>
              <a:miter lim="400000"/>
            </a:ln>
          </a:bottom>
          <a:insideH>
            <a:ln w="25400" cap="flat">
              <a:solidFill>
                <a:srgbClr val="A0A4A8"/>
              </a:solidFill>
              <a:prstDash val="solid"/>
              <a:miter lim="400000"/>
            </a:ln>
          </a:insideH>
          <a:insideV>
            <a:ln w="25400" cap="flat">
              <a:solidFill>
                <a:srgbClr val="FFFFFF">
                  <a:alpha val="50000"/>
                </a:srgbClr>
              </a:solidFill>
              <a:prstDash val="solid"/>
              <a:miter lim="400000"/>
            </a:ln>
          </a:insideV>
        </a:tcBdr>
        <a:fill>
          <a:solidFill>
            <a:srgbClr val="676164">
              <a:alpha val="36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467"/>
  </p:normalViewPr>
  <p:slideViewPr>
    <p:cSldViewPr snapToObjects="1">
      <p:cViewPr>
        <p:scale>
          <a:sx n="52" d="100"/>
          <a:sy n="52" d="100"/>
        </p:scale>
        <p:origin x="-1182" y="222"/>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xfrm>
            <a:off x="1143000" y="685800"/>
            <a:ext cx="4572000" cy="3429000"/>
          </a:xfrm>
          <a:prstGeom prst="rect">
            <a:avLst/>
          </a:prstGeom>
        </p:spPr>
        <p:txBody>
          <a:bodyPr/>
          <a:lstStyle/>
          <a:p>
            <a:endParaRPr/>
          </a:p>
        </p:txBody>
      </p:sp>
      <p:sp>
        <p:nvSpPr>
          <p:cNvPr id="116" name="Shape 11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8577866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et sous-titre">
    <p:spTree>
      <p:nvGrpSpPr>
        <p:cNvPr id="1" name=""/>
        <p:cNvGrpSpPr/>
        <p:nvPr/>
      </p:nvGrpSpPr>
      <p:grpSpPr>
        <a:xfrm>
          <a:off x="0" y="0"/>
          <a:ext cx="0" cy="0"/>
          <a:chOff x="0" y="0"/>
          <a:chExt cx="0" cy="0"/>
        </a:xfrm>
      </p:grpSpPr>
      <p:sp>
        <p:nvSpPr>
          <p:cNvPr id="11" name="Shape 11"/>
          <p:cNvSpPr>
            <a:spLocks noGrp="1"/>
          </p:cNvSpPr>
          <p:nvPr>
            <p:ph type="title"/>
          </p:nvPr>
        </p:nvSpPr>
        <p:spPr>
          <a:xfrm>
            <a:off x="850900" y="1270000"/>
            <a:ext cx="11303000" cy="3505200"/>
          </a:xfrm>
          <a:prstGeom prst="rect">
            <a:avLst/>
          </a:prstGeom>
        </p:spPr>
        <p:txBody>
          <a:bodyPr anchor="b"/>
          <a:lstStyle/>
          <a:p>
            <a:r>
              <a:t>Texte du titre</a:t>
            </a:r>
          </a:p>
        </p:txBody>
      </p:sp>
      <p:sp>
        <p:nvSpPr>
          <p:cNvPr id="12" name="Shape 12"/>
          <p:cNvSpPr>
            <a:spLocks noGrp="1"/>
          </p:cNvSpPr>
          <p:nvPr>
            <p:ph type="body" sz="quarter" idx="1"/>
          </p:nvPr>
        </p:nvSpPr>
        <p:spPr>
          <a:xfrm>
            <a:off x="850900" y="4864100"/>
            <a:ext cx="11303000" cy="1574800"/>
          </a:xfrm>
          <a:prstGeom prst="rect">
            <a:avLst/>
          </a:prstGeom>
        </p:spPr>
        <p:txBody>
          <a:bodyPr anchor="t"/>
          <a:lstStyle>
            <a:lvl1pPr marL="0" indent="0">
              <a:spcBef>
                <a:spcPts val="0"/>
              </a:spcBef>
              <a:buSzTx/>
              <a:buNone/>
              <a:defRPr sz="4200">
                <a:solidFill>
                  <a:srgbClr val="73BFFF"/>
                </a:solidFill>
              </a:defRPr>
            </a:lvl1pPr>
            <a:lvl2pPr marL="0" indent="228600">
              <a:spcBef>
                <a:spcPts val="0"/>
              </a:spcBef>
              <a:buSzTx/>
              <a:buNone/>
              <a:defRPr sz="4200">
                <a:solidFill>
                  <a:srgbClr val="73BFFF"/>
                </a:solidFill>
              </a:defRPr>
            </a:lvl2pPr>
            <a:lvl3pPr marL="0" indent="457200">
              <a:spcBef>
                <a:spcPts val="0"/>
              </a:spcBef>
              <a:buSzTx/>
              <a:buNone/>
              <a:defRPr sz="4200">
                <a:solidFill>
                  <a:srgbClr val="73BFFF"/>
                </a:solidFill>
              </a:defRPr>
            </a:lvl3pPr>
            <a:lvl4pPr marL="0" indent="685800">
              <a:spcBef>
                <a:spcPts val="0"/>
              </a:spcBef>
              <a:buSzTx/>
              <a:buNone/>
              <a:defRPr sz="4200">
                <a:solidFill>
                  <a:srgbClr val="73BFFF"/>
                </a:solidFill>
              </a:defRPr>
            </a:lvl4pPr>
            <a:lvl5pPr marL="0" indent="914400">
              <a:spcBef>
                <a:spcPts val="0"/>
              </a:spcBef>
              <a:buSzTx/>
              <a:buNone/>
              <a:defRPr sz="4200">
                <a:solidFill>
                  <a:srgbClr val="73BFFF"/>
                </a:solidFill>
              </a:defRPr>
            </a:lvl5pPr>
          </a:lstStyle>
          <a:p>
            <a:r>
              <a:t>Texte niveau 1</a:t>
            </a:r>
          </a:p>
          <a:p>
            <a:pPr lvl="1"/>
            <a:r>
              <a:t>Texte niveau 2</a:t>
            </a:r>
          </a:p>
          <a:p>
            <a:pPr lvl="2"/>
            <a:r>
              <a:t>Texte niveau 3</a:t>
            </a:r>
          </a:p>
          <a:p>
            <a:pPr lvl="3"/>
            <a:r>
              <a:t>Texte niveau 4</a:t>
            </a:r>
          </a:p>
          <a:p>
            <a:pPr lvl="4"/>
            <a:r>
              <a:t>Texte niveau 5</a:t>
            </a:r>
          </a:p>
        </p:txBody>
      </p:sp>
      <p:sp>
        <p:nvSpPr>
          <p:cNvPr id="13" name="Shape 13"/>
          <p:cNvSpPr>
            <a:spLocks noGrp="1"/>
          </p:cNvSpPr>
          <p:nvPr>
            <p:ph type="sldNum" sz="quarter" idx="2"/>
          </p:nvPr>
        </p:nvSpPr>
        <p:spPr>
          <a:prstGeom prst="rect">
            <a:avLst/>
          </a:prstGeom>
        </p:spPr>
        <p:txBody>
          <a:bodyPr/>
          <a:lstStyle/>
          <a:p>
            <a:pPr>
              <a:defRPr>
                <a:effectLst/>
              </a:defRPr>
            </a:pPr>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92" name="Shape 92"/>
          <p:cNvSpPr>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solidFill>
                  <a:srgbClr val="73BFFF"/>
                </a:solidFill>
                <a:effectLst>
                  <a:outerShdw blurRad="38100" dist="36285" dir="2700000" rotWithShape="0">
                    <a:srgbClr val="000000">
                      <a:alpha val="48000"/>
                    </a:srgbClr>
                  </a:outerShdw>
                </a:effectLst>
                <a:latin typeface="Helvetica Neue"/>
                <a:ea typeface="Helvetica Neue"/>
                <a:cs typeface="Helvetica Neue"/>
                <a:sym typeface="Helvetica Neue"/>
              </a:defRPr>
            </a:lvl1pPr>
          </a:lstStyle>
          <a:p>
            <a:r>
              <a:t>-Gilles Allain</a:t>
            </a:r>
          </a:p>
        </p:txBody>
      </p:sp>
      <p:sp>
        <p:nvSpPr>
          <p:cNvPr id="93" name="Shape 93"/>
          <p:cNvSpPr>
            <a:spLocks noGrp="1"/>
          </p:cNvSpPr>
          <p:nvPr>
            <p:ph type="body" sz="quarter" idx="14"/>
          </p:nvPr>
        </p:nvSpPr>
        <p:spPr>
          <a:xfrm>
            <a:off x="1270000" y="4267200"/>
            <a:ext cx="10464800" cy="647700"/>
          </a:xfrm>
          <a:prstGeom prst="rect">
            <a:avLst/>
          </a:prstGeom>
        </p:spPr>
        <p:txBody>
          <a:bodyPr>
            <a:spAutoFit/>
          </a:bodyPr>
          <a:lstStyle>
            <a:lvl1pPr marL="0" indent="0" algn="ctr">
              <a:spcBef>
                <a:spcPts val="0"/>
              </a:spcBef>
              <a:buSzTx/>
              <a:buNone/>
              <a:defRPr>
                <a:effectLst>
                  <a:outerShdw blurRad="38100" dist="54428" dir="2700000" rotWithShape="0">
                    <a:srgbClr val="000000">
                      <a:alpha val="48000"/>
                    </a:srgbClr>
                  </a:outerShdw>
                </a:effectLst>
              </a:defRPr>
            </a:lvl1pPr>
          </a:lstStyle>
          <a:p>
            <a:r>
              <a:t>« Saisissez une citation ici. » </a:t>
            </a:r>
          </a:p>
        </p:txBody>
      </p:sp>
      <p:sp>
        <p:nvSpPr>
          <p:cNvPr id="94" name="Shape 94"/>
          <p:cNvSpPr>
            <a:spLocks noGrp="1"/>
          </p:cNvSpPr>
          <p:nvPr>
            <p:ph type="sldNum" sz="quarter" idx="2"/>
          </p:nvPr>
        </p:nvSpPr>
        <p:spPr>
          <a:prstGeom prst="rect">
            <a:avLst/>
          </a:prstGeom>
        </p:spPr>
        <p:txBody>
          <a:bodyPr/>
          <a:lstStyle/>
          <a:p>
            <a:pPr>
              <a:defRPr>
                <a:effectLst/>
              </a:defRPr>
            </a:pPr>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1" name="Shape 101"/>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2" name="Shape 102"/>
          <p:cNvSpPr>
            <a:spLocks noGrp="1"/>
          </p:cNvSpPr>
          <p:nvPr>
            <p:ph type="sldNum" sz="quarter" idx="2"/>
          </p:nvPr>
        </p:nvSpPr>
        <p:spPr>
          <a:prstGeom prst="rect">
            <a:avLst/>
          </a:prstGeom>
        </p:spPr>
        <p:txBody>
          <a:bodyPr/>
          <a:lstStyle/>
          <a:p>
            <a:pPr>
              <a:defRPr>
                <a:effectLst/>
              </a:defRPr>
            </a:pPr>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09" name="Shape 109"/>
          <p:cNvSpPr>
            <a:spLocks noGrp="1"/>
          </p:cNvSpPr>
          <p:nvPr>
            <p:ph type="sldNum" sz="quarter" idx="2"/>
          </p:nvPr>
        </p:nvSpPr>
        <p:spPr>
          <a:prstGeom prst="rect">
            <a:avLst/>
          </a:prstGeom>
        </p:spPr>
        <p:txBody>
          <a:bodyPr/>
          <a:lstStyle/>
          <a:p>
            <a:pPr>
              <a:defRPr>
                <a:effectLst/>
              </a:defRPr>
            </a:pPr>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e">
    <p:spTree>
      <p:nvGrpSpPr>
        <p:cNvPr id="1" name=""/>
        <p:cNvGrpSpPr/>
        <p:nvPr/>
      </p:nvGrpSpPr>
      <p:grpSpPr>
        <a:xfrm>
          <a:off x="0" y="0"/>
          <a:ext cx="0" cy="0"/>
          <a:chOff x="0" y="0"/>
          <a:chExt cx="0" cy="0"/>
        </a:xfrm>
      </p:grpSpPr>
      <p:sp>
        <p:nvSpPr>
          <p:cNvPr id="20" name="Shape 20"/>
          <p:cNvSpPr>
            <a:spLocks noGrp="1"/>
          </p:cNvSpPr>
          <p:nvPr>
            <p:ph type="pic" idx="13"/>
          </p:nvPr>
        </p:nvSpPr>
        <p:spPr>
          <a:xfrm>
            <a:off x="825500" y="914400"/>
            <a:ext cx="11341100" cy="5740400"/>
          </a:xfrm>
          <a:prstGeom prst="rect">
            <a:avLst/>
          </a:prstGeom>
          <a:ln w="9525">
            <a:round/>
          </a:ln>
        </p:spPr>
        <p:txBody>
          <a:bodyPr lIns="91439" tIns="45719" rIns="91439" bIns="45719" anchor="t">
            <a:noAutofit/>
          </a:bodyPr>
          <a:lstStyle/>
          <a:p>
            <a:endParaRPr/>
          </a:p>
        </p:txBody>
      </p:sp>
      <p:sp>
        <p:nvSpPr>
          <p:cNvPr id="21" name="Shape 21"/>
          <p:cNvSpPr>
            <a:spLocks noGrp="1"/>
          </p:cNvSpPr>
          <p:nvPr>
            <p:ph type="title"/>
          </p:nvPr>
        </p:nvSpPr>
        <p:spPr>
          <a:xfrm>
            <a:off x="787400" y="6807200"/>
            <a:ext cx="11430000" cy="1219200"/>
          </a:xfrm>
          <a:prstGeom prst="rect">
            <a:avLst/>
          </a:prstGeom>
        </p:spPr>
        <p:txBody>
          <a:bodyPr anchor="b"/>
          <a:lstStyle/>
          <a:p>
            <a:r>
              <a:t>Texte du titre</a:t>
            </a:r>
          </a:p>
        </p:txBody>
      </p:sp>
      <p:sp>
        <p:nvSpPr>
          <p:cNvPr id="22" name="Shape 22"/>
          <p:cNvSpPr>
            <a:spLocks noGrp="1"/>
          </p:cNvSpPr>
          <p:nvPr>
            <p:ph type="sldNum" sz="quarter" idx="2"/>
          </p:nvPr>
        </p:nvSpPr>
        <p:spPr>
          <a:prstGeom prst="rect">
            <a:avLst/>
          </a:prstGeom>
        </p:spPr>
        <p:txBody>
          <a:bodyPr/>
          <a:lstStyle/>
          <a:p>
            <a:pPr>
              <a:defRPr>
                <a:effectLst/>
              </a:defRPr>
            </a:pPr>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 Centré">
    <p:spTree>
      <p:nvGrpSpPr>
        <p:cNvPr id="1" name=""/>
        <p:cNvGrpSpPr/>
        <p:nvPr/>
      </p:nvGrpSpPr>
      <p:grpSpPr>
        <a:xfrm>
          <a:off x="0" y="0"/>
          <a:ext cx="0" cy="0"/>
          <a:chOff x="0" y="0"/>
          <a:chExt cx="0" cy="0"/>
        </a:xfrm>
      </p:grpSpPr>
      <p:sp>
        <p:nvSpPr>
          <p:cNvPr id="29" name="Shape 29"/>
          <p:cNvSpPr>
            <a:spLocks noGrp="1"/>
          </p:cNvSpPr>
          <p:nvPr>
            <p:ph type="title"/>
          </p:nvPr>
        </p:nvSpPr>
        <p:spPr>
          <a:xfrm>
            <a:off x="787400" y="3657600"/>
            <a:ext cx="11430000" cy="2438400"/>
          </a:xfrm>
          <a:prstGeom prst="rect">
            <a:avLst/>
          </a:prstGeom>
        </p:spPr>
        <p:txBody>
          <a:bodyPr/>
          <a:lstStyle/>
          <a:p>
            <a:r>
              <a:t>Texte du titre</a:t>
            </a:r>
          </a:p>
        </p:txBody>
      </p:sp>
      <p:sp>
        <p:nvSpPr>
          <p:cNvPr id="30" name="Shape 30"/>
          <p:cNvSpPr>
            <a:spLocks noGrp="1"/>
          </p:cNvSpPr>
          <p:nvPr>
            <p:ph type="sldNum" sz="quarter" idx="2"/>
          </p:nvPr>
        </p:nvSpPr>
        <p:spPr>
          <a:prstGeom prst="rect">
            <a:avLst/>
          </a:prstGeom>
        </p:spPr>
        <p:txBody>
          <a:bodyPr/>
          <a:lstStyle/>
          <a:p>
            <a:pPr>
              <a:defRPr>
                <a:effectLst/>
              </a:defRPr>
            </a:pPr>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e">
    <p:spTree>
      <p:nvGrpSpPr>
        <p:cNvPr id="1" name=""/>
        <p:cNvGrpSpPr/>
        <p:nvPr/>
      </p:nvGrpSpPr>
      <p:grpSpPr>
        <a:xfrm>
          <a:off x="0" y="0"/>
          <a:ext cx="0" cy="0"/>
          <a:chOff x="0" y="0"/>
          <a:chExt cx="0" cy="0"/>
        </a:xfrm>
      </p:grpSpPr>
      <p:sp>
        <p:nvSpPr>
          <p:cNvPr id="37" name="Shape 37"/>
          <p:cNvSpPr>
            <a:spLocks noGrp="1"/>
          </p:cNvSpPr>
          <p:nvPr>
            <p:ph type="pic" sz="half" idx="13"/>
          </p:nvPr>
        </p:nvSpPr>
        <p:spPr>
          <a:xfrm>
            <a:off x="7200900" y="1257300"/>
            <a:ext cx="5016500" cy="7213600"/>
          </a:xfrm>
          <a:prstGeom prst="rect">
            <a:avLst/>
          </a:prstGeom>
          <a:ln w="9525">
            <a:round/>
          </a:ln>
        </p:spPr>
        <p:txBody>
          <a:bodyPr lIns="91439" tIns="45719" rIns="91439" bIns="45719" anchor="t">
            <a:noAutofit/>
          </a:bodyPr>
          <a:lstStyle/>
          <a:p>
            <a:endParaRPr/>
          </a:p>
        </p:txBody>
      </p:sp>
      <p:sp>
        <p:nvSpPr>
          <p:cNvPr id="38" name="Shape 38"/>
          <p:cNvSpPr>
            <a:spLocks noGrp="1"/>
          </p:cNvSpPr>
          <p:nvPr>
            <p:ph type="title"/>
          </p:nvPr>
        </p:nvSpPr>
        <p:spPr>
          <a:xfrm>
            <a:off x="787400" y="1384300"/>
            <a:ext cx="5638800" cy="3505200"/>
          </a:xfrm>
          <a:prstGeom prst="rect">
            <a:avLst/>
          </a:prstGeom>
        </p:spPr>
        <p:txBody>
          <a:bodyPr anchor="b"/>
          <a:lstStyle/>
          <a:p>
            <a:r>
              <a:t>Texte du titre</a:t>
            </a:r>
          </a:p>
        </p:txBody>
      </p:sp>
      <p:sp>
        <p:nvSpPr>
          <p:cNvPr id="39" name="Shape 39"/>
          <p:cNvSpPr>
            <a:spLocks noGrp="1"/>
          </p:cNvSpPr>
          <p:nvPr>
            <p:ph type="body" sz="quarter" idx="1"/>
          </p:nvPr>
        </p:nvSpPr>
        <p:spPr>
          <a:xfrm>
            <a:off x="787400" y="4876800"/>
            <a:ext cx="5638800" cy="3759200"/>
          </a:xfrm>
          <a:prstGeom prst="rect">
            <a:avLst/>
          </a:prstGeom>
        </p:spPr>
        <p:txBody>
          <a:bodyPr anchor="t"/>
          <a:lstStyle>
            <a:lvl1pPr marL="0" indent="0">
              <a:spcBef>
                <a:spcPts val="0"/>
              </a:spcBef>
              <a:buSzTx/>
              <a:buNone/>
              <a:defRPr sz="4200">
                <a:solidFill>
                  <a:srgbClr val="73BFFF"/>
                </a:solidFill>
              </a:defRPr>
            </a:lvl1pPr>
            <a:lvl2pPr marL="0" indent="228600">
              <a:spcBef>
                <a:spcPts val="0"/>
              </a:spcBef>
              <a:buSzTx/>
              <a:buNone/>
              <a:defRPr sz="4200">
                <a:solidFill>
                  <a:srgbClr val="73BFFF"/>
                </a:solidFill>
              </a:defRPr>
            </a:lvl2pPr>
            <a:lvl3pPr marL="0" indent="457200">
              <a:spcBef>
                <a:spcPts val="0"/>
              </a:spcBef>
              <a:buSzTx/>
              <a:buNone/>
              <a:defRPr sz="4200">
                <a:solidFill>
                  <a:srgbClr val="73BFFF"/>
                </a:solidFill>
              </a:defRPr>
            </a:lvl3pPr>
            <a:lvl4pPr marL="0" indent="685800">
              <a:spcBef>
                <a:spcPts val="0"/>
              </a:spcBef>
              <a:buSzTx/>
              <a:buNone/>
              <a:defRPr sz="4200">
                <a:solidFill>
                  <a:srgbClr val="73BFFF"/>
                </a:solidFill>
              </a:defRPr>
            </a:lvl4pPr>
            <a:lvl5pPr marL="0" indent="914400">
              <a:spcBef>
                <a:spcPts val="0"/>
              </a:spcBef>
              <a:buSzTx/>
              <a:buNone/>
              <a:defRPr sz="4200">
                <a:solidFill>
                  <a:srgbClr val="73BFFF"/>
                </a:solidFill>
              </a:defRPr>
            </a:lvl5pPr>
          </a:lstStyle>
          <a:p>
            <a:r>
              <a:t>Texte niveau 1</a:t>
            </a:r>
          </a:p>
          <a:p>
            <a:pPr lvl="1"/>
            <a:r>
              <a:t>Texte niveau 2</a:t>
            </a:r>
          </a:p>
          <a:p>
            <a:pPr lvl="2"/>
            <a:r>
              <a:t>Texte niveau 3</a:t>
            </a:r>
          </a:p>
          <a:p>
            <a:pPr lvl="3"/>
            <a:r>
              <a:t>Texte niveau 4</a:t>
            </a:r>
          </a:p>
          <a:p>
            <a:pPr lvl="4"/>
            <a:r>
              <a:t>Texte niveau 5</a:t>
            </a:r>
          </a:p>
        </p:txBody>
      </p:sp>
      <p:sp>
        <p:nvSpPr>
          <p:cNvPr id="40" name="Shape 40"/>
          <p:cNvSpPr>
            <a:spLocks noGrp="1"/>
          </p:cNvSpPr>
          <p:nvPr>
            <p:ph type="sldNum" sz="quarter" idx="2"/>
          </p:nvPr>
        </p:nvSpPr>
        <p:spPr>
          <a:prstGeom prst="rect">
            <a:avLst/>
          </a:prstGeom>
        </p:spPr>
        <p:txBody>
          <a:bodyPr/>
          <a:lstStyle/>
          <a:p>
            <a:pPr>
              <a:defRPr>
                <a:effectLst/>
              </a:defRPr>
            </a:pPr>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 Haut">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Texte du titre</a:t>
            </a:r>
          </a:p>
        </p:txBody>
      </p:sp>
      <p:sp>
        <p:nvSpPr>
          <p:cNvPr id="48" name="Shape 48"/>
          <p:cNvSpPr>
            <a:spLocks noGrp="1"/>
          </p:cNvSpPr>
          <p:nvPr>
            <p:ph type="sldNum" sz="quarter" idx="2"/>
          </p:nvPr>
        </p:nvSpPr>
        <p:spPr>
          <a:prstGeom prst="rect">
            <a:avLst/>
          </a:prstGeom>
        </p:spPr>
        <p:txBody>
          <a:bodyPr/>
          <a:lstStyle/>
          <a:p>
            <a:pPr>
              <a:defRPr>
                <a:effectLst/>
              </a:defRPr>
            </a:pPr>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r>
              <a:t>Texte du titre</a:t>
            </a:r>
          </a:p>
        </p:txBody>
      </p:sp>
      <p:sp>
        <p:nvSpPr>
          <p:cNvPr id="56" name="Shape 56"/>
          <p:cNvSpPr>
            <a:spLocks noGrp="1"/>
          </p:cNvSpPr>
          <p:nvPr>
            <p:ph type="body" idx="1"/>
          </p:nvPr>
        </p:nvSpPr>
        <p:spPr>
          <a:xfrm>
            <a:off x="787400" y="2768600"/>
            <a:ext cx="114300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Texte niveau 1</a:t>
            </a:r>
          </a:p>
          <a:p>
            <a:pPr lvl="1"/>
            <a:r>
              <a:t>Texte niveau 2</a:t>
            </a:r>
          </a:p>
          <a:p>
            <a:pPr lvl="2"/>
            <a:r>
              <a:t>Texte niveau 3</a:t>
            </a:r>
          </a:p>
          <a:p>
            <a:pPr lvl="3"/>
            <a:r>
              <a:t>Texte niveau 4</a:t>
            </a:r>
          </a:p>
          <a:p>
            <a:pPr lvl="4"/>
            <a:r>
              <a:t>Texte niveau 5</a:t>
            </a:r>
          </a:p>
        </p:txBody>
      </p:sp>
      <p:sp>
        <p:nvSpPr>
          <p:cNvPr id="57" name="Shape 57"/>
          <p:cNvSpPr>
            <a:spLocks noGrp="1"/>
          </p:cNvSpPr>
          <p:nvPr>
            <p:ph type="sldNum" sz="quarter" idx="2"/>
          </p:nvPr>
        </p:nvSpPr>
        <p:spPr>
          <a:prstGeom prst="rect">
            <a:avLst/>
          </a:prstGeom>
        </p:spPr>
        <p:txBody>
          <a:bodyPr/>
          <a:lstStyle/>
          <a:p>
            <a:pPr>
              <a:defRPr>
                <a:effectLst/>
              </a:defRPr>
            </a:pPr>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4" name="Shape 64"/>
          <p:cNvSpPr>
            <a:spLocks noGrp="1"/>
          </p:cNvSpPr>
          <p:nvPr>
            <p:ph type="pic" sz="half" idx="13"/>
          </p:nvPr>
        </p:nvSpPr>
        <p:spPr>
          <a:xfrm>
            <a:off x="7213600" y="2755900"/>
            <a:ext cx="5016500" cy="5715000"/>
          </a:xfrm>
          <a:prstGeom prst="rect">
            <a:avLst/>
          </a:prstGeom>
          <a:ln w="9525">
            <a:round/>
          </a:ln>
        </p:spPr>
        <p:txBody>
          <a:bodyPr lIns="91439" tIns="45719" rIns="91439" bIns="45719" anchor="t">
            <a:noAutofit/>
          </a:bodyPr>
          <a:lstStyle/>
          <a:p>
            <a:endParaRPr/>
          </a:p>
        </p:txBody>
      </p:sp>
      <p:sp>
        <p:nvSpPr>
          <p:cNvPr id="65" name="Shape 65"/>
          <p:cNvSpPr>
            <a:spLocks noGrp="1"/>
          </p:cNvSpPr>
          <p:nvPr>
            <p:ph type="title"/>
          </p:nvPr>
        </p:nvSpPr>
        <p:spPr>
          <a:prstGeom prst="rect">
            <a:avLst/>
          </a:prstGeom>
        </p:spPr>
        <p:txBody>
          <a:bodyPr/>
          <a:lstStyle/>
          <a:p>
            <a:r>
              <a:t>Texte du titre</a:t>
            </a:r>
          </a:p>
        </p:txBody>
      </p:sp>
      <p:sp>
        <p:nvSpPr>
          <p:cNvPr id="66" name="Shape 66"/>
          <p:cNvSpPr>
            <a:spLocks noGrp="1"/>
          </p:cNvSpPr>
          <p:nvPr>
            <p:ph type="body" sz="half" idx="1"/>
          </p:nvPr>
        </p:nvSpPr>
        <p:spPr>
          <a:xfrm>
            <a:off x="787400" y="2768600"/>
            <a:ext cx="54229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Texte niveau 1</a:t>
            </a:r>
          </a:p>
          <a:p>
            <a:pPr lvl="1"/>
            <a:r>
              <a:t>Texte niveau 2</a:t>
            </a:r>
          </a:p>
          <a:p>
            <a:pPr lvl="2"/>
            <a:r>
              <a:t>Texte niveau 3</a:t>
            </a:r>
          </a:p>
          <a:p>
            <a:pPr lvl="3"/>
            <a:r>
              <a:t>Texte niveau 4</a:t>
            </a:r>
          </a:p>
          <a:p>
            <a:pPr lvl="4"/>
            <a:r>
              <a:t>Texte niveau 5</a:t>
            </a:r>
          </a:p>
        </p:txBody>
      </p:sp>
      <p:sp>
        <p:nvSpPr>
          <p:cNvPr id="67" name="Shape 67"/>
          <p:cNvSpPr>
            <a:spLocks noGrp="1"/>
          </p:cNvSpPr>
          <p:nvPr>
            <p:ph type="sldNum" sz="quarter" idx="2"/>
          </p:nvPr>
        </p:nvSpPr>
        <p:spPr>
          <a:prstGeom prst="rect">
            <a:avLst/>
          </a:prstGeom>
        </p:spPr>
        <p:txBody>
          <a:bodyPr/>
          <a:lstStyle/>
          <a:p>
            <a:pPr>
              <a:defRPr>
                <a:effectLst/>
              </a:defRPr>
            </a:pPr>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74" name="Shape 74"/>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Texte niveau 1</a:t>
            </a:r>
          </a:p>
          <a:p>
            <a:pPr lvl="1"/>
            <a:r>
              <a:t>Texte niveau 2</a:t>
            </a:r>
          </a:p>
          <a:p>
            <a:pPr lvl="2"/>
            <a:r>
              <a:t>Texte niveau 3</a:t>
            </a:r>
          </a:p>
          <a:p>
            <a:pPr lvl="3"/>
            <a:r>
              <a:t>Texte niveau 4</a:t>
            </a:r>
          </a:p>
          <a:p>
            <a:pPr lvl="4"/>
            <a:r>
              <a:t>Texte niveau 5</a:t>
            </a:r>
          </a:p>
        </p:txBody>
      </p:sp>
      <p:sp>
        <p:nvSpPr>
          <p:cNvPr id="75" name="Shape 75"/>
          <p:cNvSpPr>
            <a:spLocks noGrp="1"/>
          </p:cNvSpPr>
          <p:nvPr>
            <p:ph type="sldNum" sz="quarter" idx="2"/>
          </p:nvPr>
        </p:nvSpPr>
        <p:spPr>
          <a:prstGeom prst="rect">
            <a:avLst/>
          </a:prstGeom>
        </p:spPr>
        <p:txBody>
          <a:bodyPr/>
          <a:lstStyle/>
          <a:p>
            <a:pPr>
              <a:defRPr>
                <a:effectLst/>
              </a:defRPr>
            </a:pPr>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82" name="Shape 82"/>
          <p:cNvSpPr>
            <a:spLocks noGrp="1"/>
          </p:cNvSpPr>
          <p:nvPr>
            <p:ph type="pic" sz="quarter" idx="13"/>
          </p:nvPr>
        </p:nvSpPr>
        <p:spPr>
          <a:xfrm>
            <a:off x="6858000" y="5105400"/>
            <a:ext cx="5321300" cy="3381384"/>
          </a:xfrm>
          <a:prstGeom prst="rect">
            <a:avLst/>
          </a:prstGeom>
          <a:ln w="9525">
            <a:round/>
          </a:ln>
        </p:spPr>
        <p:txBody>
          <a:bodyPr lIns="91439" tIns="45719" rIns="91439" bIns="45719" anchor="t">
            <a:noAutofit/>
          </a:bodyPr>
          <a:lstStyle/>
          <a:p>
            <a:endParaRPr/>
          </a:p>
        </p:txBody>
      </p:sp>
      <p:sp>
        <p:nvSpPr>
          <p:cNvPr id="83" name="Shape 83"/>
          <p:cNvSpPr>
            <a:spLocks noGrp="1"/>
          </p:cNvSpPr>
          <p:nvPr>
            <p:ph type="pic" sz="quarter" idx="14"/>
          </p:nvPr>
        </p:nvSpPr>
        <p:spPr>
          <a:xfrm>
            <a:off x="6858000" y="1270000"/>
            <a:ext cx="5316292" cy="3378200"/>
          </a:xfrm>
          <a:prstGeom prst="rect">
            <a:avLst/>
          </a:prstGeom>
          <a:ln w="9525">
            <a:round/>
          </a:ln>
        </p:spPr>
        <p:txBody>
          <a:bodyPr lIns="91439" tIns="45719" rIns="91439" bIns="45719" anchor="t">
            <a:noAutofit/>
          </a:bodyPr>
          <a:lstStyle/>
          <a:p>
            <a:endParaRPr/>
          </a:p>
        </p:txBody>
      </p:sp>
      <p:sp>
        <p:nvSpPr>
          <p:cNvPr id="84" name="Shape 84"/>
          <p:cNvSpPr>
            <a:spLocks noGrp="1"/>
          </p:cNvSpPr>
          <p:nvPr>
            <p:ph type="pic" sz="half" idx="15"/>
          </p:nvPr>
        </p:nvSpPr>
        <p:spPr>
          <a:xfrm>
            <a:off x="1143000" y="1244600"/>
            <a:ext cx="5219700" cy="7213600"/>
          </a:xfrm>
          <a:prstGeom prst="rect">
            <a:avLst/>
          </a:prstGeom>
          <a:ln w="9525">
            <a:round/>
          </a:ln>
        </p:spPr>
        <p:txBody>
          <a:bodyPr lIns="91439" tIns="45719" rIns="91439" bIns="45719" anchor="t">
            <a:noAutofit/>
          </a:bodyPr>
          <a:lstStyle/>
          <a:p>
            <a:endParaRPr/>
          </a:p>
        </p:txBody>
      </p:sp>
      <p:sp>
        <p:nvSpPr>
          <p:cNvPr id="85" name="Shape 85"/>
          <p:cNvSpPr>
            <a:spLocks noGrp="1"/>
          </p:cNvSpPr>
          <p:nvPr>
            <p:ph type="sldNum" sz="quarter" idx="2"/>
          </p:nvPr>
        </p:nvSpPr>
        <p:spPr>
          <a:xfrm>
            <a:off x="12534899" y="9309100"/>
            <a:ext cx="312015" cy="312344"/>
          </a:xfrm>
          <a:prstGeom prst="rect">
            <a:avLst/>
          </a:prstGeom>
        </p:spPr>
        <p:txBody>
          <a:bodyPr/>
          <a:lstStyle/>
          <a:p>
            <a:pPr>
              <a:defRPr>
                <a:effectLst/>
              </a:defRPr>
            </a:pPr>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787400" y="1371600"/>
            <a:ext cx="11430000" cy="7010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Texte niveau 1</a:t>
            </a:r>
          </a:p>
          <a:p>
            <a:pPr lvl="1"/>
            <a:r>
              <a:t>Texte niveau 2</a:t>
            </a:r>
          </a:p>
          <a:p>
            <a:pPr lvl="2"/>
            <a:r>
              <a:t>Texte niveau 3</a:t>
            </a:r>
          </a:p>
          <a:p>
            <a:pPr lvl="3"/>
            <a:r>
              <a:t>Texte niveau 4</a:t>
            </a:r>
          </a:p>
          <a:p>
            <a:pPr lvl="4"/>
            <a:r>
              <a:t>Texte niveau 5</a:t>
            </a:r>
          </a:p>
        </p:txBody>
      </p:sp>
      <p:sp>
        <p:nvSpPr>
          <p:cNvPr id="3" name="Shape 3"/>
          <p:cNvSpPr>
            <a:spLocks noGrp="1"/>
          </p:cNvSpPr>
          <p:nvPr>
            <p:ph type="title"/>
          </p:nvPr>
        </p:nvSpPr>
        <p:spPr>
          <a:xfrm>
            <a:off x="787400" y="254000"/>
            <a:ext cx="11430000" cy="2438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Texte du titre</a:t>
            </a:r>
          </a:p>
        </p:txBody>
      </p:sp>
      <p:sp>
        <p:nvSpPr>
          <p:cNvPr id="4" name="Shape 4"/>
          <p:cNvSpPr>
            <a:spLocks noGrp="1"/>
          </p:cNvSpPr>
          <p:nvPr>
            <p:ph type="sldNum" sz="quarter" idx="2"/>
          </p:nvPr>
        </p:nvSpPr>
        <p:spPr>
          <a:xfrm>
            <a:off x="12536220" y="9309100"/>
            <a:ext cx="312015" cy="312344"/>
          </a:xfrm>
          <a:prstGeom prst="rect">
            <a:avLst/>
          </a:prstGeom>
          <a:ln w="12700">
            <a:miter lim="400000"/>
          </a:ln>
        </p:spPr>
        <p:txBody>
          <a:bodyPr wrap="none" lIns="50800" tIns="50800" rIns="50800" bIns="50800">
            <a:spAutoFit/>
          </a:bodyPr>
          <a:lstStyle>
            <a:lvl1pPr algn="r">
              <a:defRPr sz="1400" b="1">
                <a:solidFill>
                  <a:srgbClr val="FFFFFF">
                    <a:alpha val="70000"/>
                  </a:srgbClr>
                </a:solidFill>
                <a:latin typeface="Helvetica Neue"/>
                <a:ea typeface="Helvetica Neue"/>
                <a:cs typeface="Helvetica Neue"/>
                <a:sym typeface="Helvetica Neue"/>
              </a:defRPr>
            </a:lvl1pPr>
          </a:lstStyle>
          <a:p>
            <a:pPr>
              <a:defRPr>
                <a:effectLst/>
              </a:defRPr>
            </a:pPr>
            <a:fld id="{86CB4B4D-7CA3-9044-876B-883B54F8677D}" type="slidenum">
              <a:t>‹N°›</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584200" rtl="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9pPr>
    </p:titleStyle>
    <p:bodyStyle>
      <a:lvl1pPr marL="444500" marR="0" indent="-444500" algn="l" defTabSz="584200" rtl="0" latinLnBrk="0">
        <a:lnSpc>
          <a:spcPct val="100000"/>
        </a:lnSpc>
        <a:spcBef>
          <a:spcPts val="3600"/>
        </a:spcBef>
        <a:spcAft>
          <a:spcPts val="0"/>
        </a:spcAft>
        <a:buClrTx/>
        <a:buSzPct val="30000"/>
        <a:buFontTx/>
        <a:buBlip>
          <a:blip r:embed="rId15"/>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1pPr>
      <a:lvl2pPr marL="889000" marR="0" indent="-444500" algn="l" defTabSz="584200" rtl="0" latinLnBrk="0">
        <a:lnSpc>
          <a:spcPct val="100000"/>
        </a:lnSpc>
        <a:spcBef>
          <a:spcPts val="3600"/>
        </a:spcBef>
        <a:spcAft>
          <a:spcPts val="0"/>
        </a:spcAft>
        <a:buClrTx/>
        <a:buSzPct val="30000"/>
        <a:buFontTx/>
        <a:buBlip>
          <a:blip r:embed="rId15"/>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2pPr>
      <a:lvl3pPr marL="1333500" marR="0" indent="-444500" algn="l" defTabSz="584200" rtl="0" latinLnBrk="0">
        <a:lnSpc>
          <a:spcPct val="100000"/>
        </a:lnSpc>
        <a:spcBef>
          <a:spcPts val="3600"/>
        </a:spcBef>
        <a:spcAft>
          <a:spcPts val="0"/>
        </a:spcAft>
        <a:buClrTx/>
        <a:buSzPct val="30000"/>
        <a:buFontTx/>
        <a:buBlip>
          <a:blip r:embed="rId15"/>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3pPr>
      <a:lvl4pPr marL="1778000" marR="0" indent="-444500" algn="l" defTabSz="584200" rtl="0" latinLnBrk="0">
        <a:lnSpc>
          <a:spcPct val="100000"/>
        </a:lnSpc>
        <a:spcBef>
          <a:spcPts val="3600"/>
        </a:spcBef>
        <a:spcAft>
          <a:spcPts val="0"/>
        </a:spcAft>
        <a:buClrTx/>
        <a:buSzPct val="30000"/>
        <a:buFontTx/>
        <a:buBlip>
          <a:blip r:embed="rId15"/>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4pPr>
      <a:lvl5pPr marL="2222500" marR="0" indent="-444500" algn="l" defTabSz="584200" rtl="0" latinLnBrk="0">
        <a:lnSpc>
          <a:spcPct val="100000"/>
        </a:lnSpc>
        <a:spcBef>
          <a:spcPts val="3600"/>
        </a:spcBef>
        <a:spcAft>
          <a:spcPts val="0"/>
        </a:spcAft>
        <a:buClrTx/>
        <a:buSzPct val="30000"/>
        <a:buFontTx/>
        <a:buBlip>
          <a:blip r:embed="rId15"/>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5pPr>
      <a:lvl6pPr marL="2667000" marR="0" indent="-444500" algn="l" defTabSz="584200" rtl="0" latinLnBrk="0">
        <a:lnSpc>
          <a:spcPct val="100000"/>
        </a:lnSpc>
        <a:spcBef>
          <a:spcPts val="3600"/>
        </a:spcBef>
        <a:spcAft>
          <a:spcPts val="0"/>
        </a:spcAft>
        <a:buClrTx/>
        <a:buSzPct val="30000"/>
        <a:buFontTx/>
        <a:buBlip>
          <a:blip r:embed="rId15"/>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6pPr>
      <a:lvl7pPr marL="3111500" marR="0" indent="-444500" algn="l" defTabSz="584200" rtl="0" latinLnBrk="0">
        <a:lnSpc>
          <a:spcPct val="100000"/>
        </a:lnSpc>
        <a:spcBef>
          <a:spcPts val="3600"/>
        </a:spcBef>
        <a:spcAft>
          <a:spcPts val="0"/>
        </a:spcAft>
        <a:buClrTx/>
        <a:buSzPct val="30000"/>
        <a:buFontTx/>
        <a:buBlip>
          <a:blip r:embed="rId15"/>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7pPr>
      <a:lvl8pPr marL="3556000" marR="0" indent="-444500" algn="l" defTabSz="584200" rtl="0" latinLnBrk="0">
        <a:lnSpc>
          <a:spcPct val="100000"/>
        </a:lnSpc>
        <a:spcBef>
          <a:spcPts val="3600"/>
        </a:spcBef>
        <a:spcAft>
          <a:spcPts val="0"/>
        </a:spcAft>
        <a:buClrTx/>
        <a:buSzPct val="30000"/>
        <a:buFontTx/>
        <a:buBlip>
          <a:blip r:embed="rId15"/>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8pPr>
      <a:lvl9pPr marL="4000500" marR="0" indent="-444500" algn="l" defTabSz="584200" rtl="0" latinLnBrk="0">
        <a:lnSpc>
          <a:spcPct val="100000"/>
        </a:lnSpc>
        <a:spcBef>
          <a:spcPts val="3600"/>
        </a:spcBef>
        <a:spcAft>
          <a:spcPts val="0"/>
        </a:spcAft>
        <a:buClrTx/>
        <a:buSzPct val="30000"/>
        <a:buFontTx/>
        <a:buBlip>
          <a:blip r:embed="rId15"/>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9pPr>
    </p:bodyStyle>
    <p:otherStyle>
      <a:lvl1pPr marL="0" marR="0" indent="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1pPr>
      <a:lvl2pPr marL="0" marR="0" indent="22860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2pPr>
      <a:lvl3pPr marL="0" marR="0" indent="45720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3pPr>
      <a:lvl4pPr marL="0" marR="0" indent="68580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4pPr>
      <a:lvl5pPr marL="0" marR="0" indent="91440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5pPr>
      <a:lvl6pPr marL="0" marR="0" indent="114300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6pPr>
      <a:lvl7pPr marL="0" marR="0" indent="137160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7pPr>
      <a:lvl8pPr marL="0" marR="0" indent="160020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8pPr>
      <a:lvl9pPr marL="0" marR="0" indent="182880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hyperlink" Target="mailto:simonelli.patrick@icloud.com" TargetMode="External"/><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hape 118"/>
          <p:cNvSpPr>
            <a:spLocks noGrp="1"/>
          </p:cNvSpPr>
          <p:nvPr>
            <p:ph type="ctrTitle"/>
          </p:nvPr>
        </p:nvSpPr>
        <p:spPr>
          <a:xfrm>
            <a:off x="914400" y="504000"/>
            <a:ext cx="7848000" cy="1156895"/>
          </a:xfrm>
          <a:prstGeom prst="rect">
            <a:avLst/>
          </a:prstGeom>
        </p:spPr>
        <p:txBody>
          <a:bodyPr>
            <a:normAutofit fontScale="90000"/>
          </a:bodyPr>
          <a:lstStyle>
            <a:lvl1pPr defTabSz="572516">
              <a:defRPr sz="7056">
                <a:effectLst>
                  <a:outerShdw blurRad="49784" dist="37338" dir="5400000" rotWithShape="0">
                    <a:srgbClr val="000000"/>
                  </a:outerShdw>
                </a:effectLst>
              </a:defRPr>
            </a:lvl1pPr>
          </a:lstStyle>
          <a:p>
            <a:r>
              <a:rPr dirty="0"/>
              <a:t>Les </a:t>
            </a:r>
            <a:r>
              <a:rPr dirty="0" err="1"/>
              <a:t>Jeunes</a:t>
            </a:r>
            <a:r>
              <a:rPr dirty="0"/>
              <a:t> </a:t>
            </a:r>
            <a:r>
              <a:rPr dirty="0" err="1"/>
              <a:t>Arbitres</a:t>
            </a:r>
            <a:endParaRPr dirty="0"/>
          </a:p>
        </p:txBody>
      </p:sp>
      <p:sp>
        <p:nvSpPr>
          <p:cNvPr id="119" name="Shape 119"/>
          <p:cNvSpPr>
            <a:spLocks noGrp="1"/>
          </p:cNvSpPr>
          <p:nvPr>
            <p:ph type="subTitle" idx="1"/>
          </p:nvPr>
        </p:nvSpPr>
        <p:spPr>
          <a:xfrm>
            <a:off x="850900" y="2695597"/>
            <a:ext cx="11209732" cy="6308200"/>
          </a:xfrm>
          <a:prstGeom prst="rect">
            <a:avLst/>
          </a:prstGeom>
        </p:spPr>
        <p:txBody>
          <a:bodyPr/>
          <a:lstStyle/>
          <a:p>
            <a:pPr marL="518583" indent="-518583">
              <a:lnSpc>
                <a:spcPct val="150000"/>
              </a:lnSpc>
              <a:buSzPct val="75000"/>
              <a:buChar char="•"/>
            </a:pPr>
            <a:r>
              <a:t>Le concept</a:t>
            </a:r>
          </a:p>
          <a:p>
            <a:pPr marL="518583" indent="-518583">
              <a:lnSpc>
                <a:spcPct val="150000"/>
              </a:lnSpc>
              <a:buSzPct val="75000"/>
              <a:buChar char="•"/>
            </a:pPr>
            <a:r>
              <a:t>Rôle du Tuteur</a:t>
            </a:r>
          </a:p>
          <a:p>
            <a:pPr marL="518583" indent="-518583">
              <a:lnSpc>
                <a:spcPct val="150000"/>
              </a:lnSpc>
              <a:buSzPct val="75000"/>
              <a:buChar char="•"/>
            </a:pPr>
            <a:r>
              <a:t>La feuille d'observation remplie par le tuteur</a:t>
            </a:r>
          </a:p>
          <a:p>
            <a:pPr marL="518583" indent="-518583">
              <a:lnSpc>
                <a:spcPct val="150000"/>
              </a:lnSpc>
              <a:buSzPct val="75000"/>
              <a:buChar char="•"/>
            </a:pPr>
            <a:r>
              <a:t>La feuille d'observation remplie par les visiteurs</a:t>
            </a:r>
          </a:p>
          <a:p>
            <a:pPr marL="518583" indent="-518583">
              <a:lnSpc>
                <a:spcPct val="150000"/>
              </a:lnSpc>
              <a:buSzPct val="75000"/>
              <a:buChar char="•"/>
            </a:pPr>
            <a:r>
              <a:t>Divers </a:t>
            </a:r>
          </a:p>
        </p:txBody>
      </p:sp>
      <p:pic>
        <p:nvPicPr>
          <p:cNvPr id="120" name="pasted-image.jpeg"/>
          <p:cNvPicPr>
            <a:picLocks noChangeAspect="1"/>
          </p:cNvPicPr>
          <p:nvPr/>
        </p:nvPicPr>
        <p:blipFill>
          <a:blip r:embed="rId2">
            <a:extLst/>
          </a:blip>
          <a:stretch>
            <a:fillRect/>
          </a:stretch>
        </p:blipFill>
        <p:spPr>
          <a:xfrm>
            <a:off x="8793597" y="514149"/>
            <a:ext cx="3881680" cy="317734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19">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1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1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1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1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1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build="p" bldLvl="5"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p:cNvSpPr>
          <p:nvPr>
            <p:ph type="title"/>
          </p:nvPr>
        </p:nvSpPr>
        <p:spPr>
          <a:prstGeom prst="rect">
            <a:avLst/>
          </a:prstGeom>
        </p:spPr>
        <p:txBody>
          <a:bodyPr/>
          <a:lstStyle/>
          <a:p>
            <a:r>
              <a:t>Rôle du Tuteur</a:t>
            </a:r>
          </a:p>
        </p:txBody>
      </p:sp>
      <p:sp>
        <p:nvSpPr>
          <p:cNvPr id="159" name="Shape 159"/>
          <p:cNvSpPr>
            <a:spLocks noGrp="1"/>
          </p:cNvSpPr>
          <p:nvPr>
            <p:ph type="body" sz="quarter" idx="1"/>
          </p:nvPr>
        </p:nvSpPr>
        <p:spPr>
          <a:xfrm>
            <a:off x="787400" y="2768600"/>
            <a:ext cx="5422900" cy="3013050"/>
          </a:xfrm>
          <a:prstGeom prst="rect">
            <a:avLst/>
          </a:prstGeom>
        </p:spPr>
        <p:txBody>
          <a:bodyPr/>
          <a:lstStyle>
            <a:lvl1pPr>
              <a:buBlip>
                <a:blip r:embed="rId2"/>
              </a:buBlip>
            </a:lvl1pPr>
          </a:lstStyle>
          <a:p>
            <a:r>
              <a:t>Garantir le respect du règlement relatif à la zone des changements  (rôle de « régulateur de climat »).</a:t>
            </a:r>
          </a:p>
        </p:txBody>
      </p:sp>
      <p:grpSp>
        <p:nvGrpSpPr>
          <p:cNvPr id="162" name="Group 162"/>
          <p:cNvGrpSpPr/>
          <p:nvPr/>
        </p:nvGrpSpPr>
        <p:grpSpPr>
          <a:xfrm>
            <a:off x="6990353" y="2518937"/>
            <a:ext cx="4964030" cy="6520091"/>
            <a:chOff x="0" y="0"/>
            <a:chExt cx="4964029" cy="6520089"/>
          </a:xfrm>
        </p:grpSpPr>
        <p:pic>
          <p:nvPicPr>
            <p:cNvPr id="161" name="9075A04B-C15A-49D1-9367-943F7D8829B0-L0-001.png"/>
            <p:cNvPicPr>
              <a:picLocks noChangeAspect="1"/>
            </p:cNvPicPr>
            <p:nvPr/>
          </p:nvPicPr>
          <p:blipFill>
            <a:blip r:embed="rId3">
              <a:extLst/>
            </a:blip>
            <a:stretch>
              <a:fillRect/>
            </a:stretch>
          </p:blipFill>
          <p:spPr>
            <a:xfrm>
              <a:off x="190500" y="190500"/>
              <a:ext cx="4583030" cy="6113690"/>
            </a:xfrm>
            <a:prstGeom prst="rect">
              <a:avLst/>
            </a:prstGeom>
            <a:ln>
              <a:noFill/>
            </a:ln>
            <a:effectLst/>
          </p:spPr>
        </p:pic>
        <p:pic>
          <p:nvPicPr>
            <p:cNvPr id="160" name="Image 159"/>
            <p:cNvPicPr>
              <a:picLocks/>
            </p:cNvPicPr>
            <p:nvPr/>
          </p:nvPicPr>
          <p:blipFill>
            <a:blip r:embed="rId4">
              <a:extLst/>
            </a:blip>
            <a:stretch>
              <a:fillRect/>
            </a:stretch>
          </p:blipFill>
          <p:spPr>
            <a:xfrm>
              <a:off x="0" y="0"/>
              <a:ext cx="4964030" cy="6520090"/>
            </a:xfrm>
            <a:prstGeom prst="rect">
              <a:avLst/>
            </a:prstGeom>
            <a:effectLst/>
          </p:spPr>
        </p:pic>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9"/>
                                        </p:tgtEl>
                                        <p:attrNameLst>
                                          <p:attrName>style.visibility</p:attrName>
                                        </p:attrNameLst>
                                      </p:cBhvr>
                                      <p:to>
                                        <p:strVal val="visible"/>
                                      </p:to>
                                    </p:set>
                                  </p:childTnLst>
                                </p:cTn>
                              </p:par>
                            </p:childTnLst>
                          </p:cTn>
                        </p:par>
                        <p:par>
                          <p:cTn id="7" fill="hold">
                            <p:stCondLst>
                              <p:cond delay="0"/>
                            </p:stCondLst>
                            <p:childTnLst>
                              <p:par>
                                <p:cTn id="8" presetID="9" presetClass="entr" fill="hold" grpId="0" nodeType="afterEffect">
                                  <p:stCondLst>
                                    <p:cond delay="0"/>
                                  </p:stCondLst>
                                  <p:iterate>
                                    <p:tmAbs val="0"/>
                                  </p:iterate>
                                  <p:childTnLst>
                                    <p:set>
                                      <p:cBhvr>
                                        <p:cTn id="9" fill="hold"/>
                                        <p:tgtEl>
                                          <p:spTgt spid="162"/>
                                        </p:tgtEl>
                                        <p:attrNameLst>
                                          <p:attrName>style.visibility</p:attrName>
                                        </p:attrNameLst>
                                      </p:cBhvr>
                                      <p:to>
                                        <p:strVal val="visible"/>
                                      </p:to>
                                    </p:set>
                                    <p:animEffect transition="in" filter="dissolve">
                                      <p:cBhvr>
                                        <p:cTn id="10" dur="15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animBg="1" advAuto="0"/>
      <p:bldP spid="162"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prstGeom prst="rect">
            <a:avLst/>
          </a:prstGeom>
        </p:spPr>
        <p:txBody>
          <a:bodyPr/>
          <a:lstStyle/>
          <a:p>
            <a:r>
              <a:t>Rôle du Tuteur</a:t>
            </a:r>
          </a:p>
        </p:txBody>
      </p:sp>
      <p:sp>
        <p:nvSpPr>
          <p:cNvPr id="165" name="Shape 165"/>
          <p:cNvSpPr>
            <a:spLocks noGrp="1"/>
          </p:cNvSpPr>
          <p:nvPr>
            <p:ph type="body" sz="quarter" idx="1"/>
          </p:nvPr>
        </p:nvSpPr>
        <p:spPr>
          <a:xfrm>
            <a:off x="787400" y="2768600"/>
            <a:ext cx="5422900" cy="3013050"/>
          </a:xfrm>
          <a:prstGeom prst="rect">
            <a:avLst/>
          </a:prstGeom>
        </p:spPr>
        <p:txBody>
          <a:bodyPr/>
          <a:lstStyle>
            <a:lvl1pPr>
              <a:buBlip>
                <a:blip r:embed="rId2"/>
              </a:buBlip>
            </a:lvl1pPr>
          </a:lstStyle>
          <a:p>
            <a:r>
              <a:t>Etre pédagogue, honnête et respectueux</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p:cNvSpPr>
          <p:nvPr>
            <p:ph type="title"/>
          </p:nvPr>
        </p:nvSpPr>
        <p:spPr>
          <a:prstGeom prst="rect">
            <a:avLst/>
          </a:prstGeom>
        </p:spPr>
        <p:txBody>
          <a:bodyPr/>
          <a:lstStyle/>
          <a:p>
            <a:r>
              <a:t>Le Tuteur</a:t>
            </a:r>
          </a:p>
        </p:txBody>
      </p:sp>
      <p:sp>
        <p:nvSpPr>
          <p:cNvPr id="168" name="Shape 168"/>
          <p:cNvSpPr>
            <a:spLocks noGrp="1"/>
          </p:cNvSpPr>
          <p:nvPr>
            <p:ph type="body" sz="half" idx="1"/>
          </p:nvPr>
        </p:nvSpPr>
        <p:spPr>
          <a:xfrm>
            <a:off x="787400" y="2768600"/>
            <a:ext cx="5931536" cy="5715000"/>
          </a:xfrm>
          <a:prstGeom prst="rect">
            <a:avLst/>
          </a:prstGeom>
        </p:spPr>
        <p:txBody>
          <a:bodyPr/>
          <a:lstStyle/>
          <a:p>
            <a:pPr marL="257809" indent="-257809" defTabSz="338835">
              <a:spcBef>
                <a:spcPts val="2000"/>
              </a:spcBef>
              <a:buBlip>
                <a:blip r:embed="rId2"/>
              </a:buBlip>
              <a:defRPr sz="2088">
                <a:effectLst>
                  <a:outerShdw blurRad="29464" dist="22098" dir="5400000" rotWithShape="0">
                    <a:srgbClr val="000000"/>
                  </a:outerShdw>
                </a:effectLst>
              </a:defRPr>
            </a:pPr>
            <a:r>
              <a:t>Le tuteur de JA est une personne majeure, licenciée à la FLH, reconnue par une structure arbitrale (referees commission, groupe de formation, directeur technique) pour ses connaissances, ses compétences et ses capacités en la matière :</a:t>
            </a:r>
          </a:p>
          <a:p>
            <a:pPr marL="257809" indent="-257809" defTabSz="338835">
              <a:spcBef>
                <a:spcPts val="2000"/>
              </a:spcBef>
              <a:buBlip>
                <a:blip r:embed="rId2"/>
              </a:buBlip>
              <a:defRPr sz="2088">
                <a:effectLst>
                  <a:outerShdw blurRad="29464" dist="22098" dir="5400000" rotWithShape="0">
                    <a:srgbClr val="000000"/>
                  </a:outerShdw>
                </a:effectLst>
              </a:defRPr>
            </a:pPr>
            <a:r>
              <a:t>Arbitrale (connaissance des règles du jeu),</a:t>
            </a:r>
          </a:p>
          <a:p>
            <a:pPr marL="257809" indent="-257809" defTabSz="338835">
              <a:spcBef>
                <a:spcPts val="2000"/>
              </a:spcBef>
              <a:buBlip>
                <a:blip r:embed="rId2"/>
              </a:buBlip>
              <a:defRPr sz="2088">
                <a:effectLst>
                  <a:outerShdw blurRad="29464" dist="22098" dir="5400000" rotWithShape="0">
                    <a:srgbClr val="000000"/>
                  </a:outerShdw>
                </a:effectLst>
              </a:defRPr>
            </a:pPr>
            <a:r>
              <a:t>Administrative (connaissance de la formule jeunes)</a:t>
            </a:r>
          </a:p>
          <a:p>
            <a:pPr marL="257809" indent="-257809" defTabSz="338835">
              <a:spcBef>
                <a:spcPts val="2000"/>
              </a:spcBef>
              <a:buBlip>
                <a:blip r:embed="rId2"/>
              </a:buBlip>
              <a:defRPr sz="2088">
                <a:effectLst>
                  <a:outerShdw blurRad="29464" dist="22098" dir="5400000" rotWithShape="0">
                    <a:srgbClr val="000000"/>
                  </a:outerShdw>
                </a:effectLst>
              </a:defRPr>
            </a:pPr>
            <a:r>
              <a:t>Gestion de la feuille de match, gestion de la table de marque, rédaction de rapports de suivi du JA, suite à un incident...)</a:t>
            </a:r>
          </a:p>
          <a:p>
            <a:pPr marL="257809" indent="-257809" defTabSz="338835">
              <a:spcBef>
                <a:spcPts val="2000"/>
              </a:spcBef>
              <a:buBlip>
                <a:blip r:embed="rId2"/>
              </a:buBlip>
              <a:defRPr sz="2088">
                <a:effectLst>
                  <a:outerShdw blurRad="29464" dist="22098" dir="5400000" rotWithShape="0">
                    <a:srgbClr val="000000"/>
                  </a:outerShdw>
                </a:effectLst>
              </a:defRPr>
            </a:pPr>
            <a:r>
              <a:t>Relationnelle (bienveillance, calme, courtoisie, fermeté...).</a:t>
            </a:r>
          </a:p>
        </p:txBody>
      </p:sp>
      <p:grpSp>
        <p:nvGrpSpPr>
          <p:cNvPr id="171" name="Group 171"/>
          <p:cNvGrpSpPr/>
          <p:nvPr/>
        </p:nvGrpSpPr>
        <p:grpSpPr>
          <a:xfrm>
            <a:off x="6730269" y="2783293"/>
            <a:ext cx="5970462" cy="5309437"/>
            <a:chOff x="0" y="0"/>
            <a:chExt cx="5970461" cy="5309436"/>
          </a:xfrm>
        </p:grpSpPr>
        <p:pic>
          <p:nvPicPr>
            <p:cNvPr id="170" name="pasted-image.jpeg"/>
            <p:cNvPicPr>
              <a:picLocks noChangeAspect="1"/>
            </p:cNvPicPr>
            <p:nvPr/>
          </p:nvPicPr>
          <p:blipFill>
            <a:blip r:embed="rId3">
              <a:extLst/>
            </a:blip>
            <a:stretch>
              <a:fillRect/>
            </a:stretch>
          </p:blipFill>
          <p:spPr>
            <a:xfrm>
              <a:off x="190500" y="190500"/>
              <a:ext cx="5589462" cy="4903037"/>
            </a:xfrm>
            <a:prstGeom prst="rect">
              <a:avLst/>
            </a:prstGeom>
            <a:ln>
              <a:noFill/>
            </a:ln>
            <a:effectLst/>
          </p:spPr>
        </p:pic>
        <p:pic>
          <p:nvPicPr>
            <p:cNvPr id="169" name="Image 168"/>
            <p:cNvPicPr>
              <a:picLocks/>
            </p:cNvPicPr>
            <p:nvPr/>
          </p:nvPicPr>
          <p:blipFill>
            <a:blip r:embed="rId4">
              <a:extLst/>
            </a:blip>
            <a:stretch>
              <a:fillRect/>
            </a:stretch>
          </p:blipFill>
          <p:spPr>
            <a:xfrm>
              <a:off x="0" y="0"/>
              <a:ext cx="5970462" cy="5309437"/>
            </a:xfrm>
            <a:prstGeom prst="rect">
              <a:avLst/>
            </a:prstGeom>
            <a:effectLst/>
          </p:spPr>
        </p:pic>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8">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68">
                                            <p:txEl>
                                              <p:pRg st="0" end="0"/>
                                            </p:txEl>
                                          </p:spTgt>
                                        </p:tgtEl>
                                        <p:attrNameLst>
                                          <p:attrName>style.visibility</p:attrName>
                                        </p:attrNameLst>
                                      </p:cBhvr>
                                      <p:to>
                                        <p:strVal val="visible"/>
                                      </p:to>
                                    </p:set>
                                  </p:childTnLst>
                                </p:cTn>
                              </p:par>
                            </p:childTnLst>
                          </p:cTn>
                        </p:par>
                        <p:par>
                          <p:cTn id="9" fill="hold">
                            <p:stCondLst>
                              <p:cond delay="0"/>
                            </p:stCondLst>
                            <p:childTnLst>
                              <p:par>
                                <p:cTn id="10" presetID="9" presetClass="entr" fill="hold" grpId="0" nodeType="afterEffect">
                                  <p:stCondLst>
                                    <p:cond delay="0"/>
                                  </p:stCondLst>
                                  <p:iterate>
                                    <p:tmAbs val="0"/>
                                  </p:iterate>
                                  <p:childTnLst>
                                    <p:set>
                                      <p:cBhvr>
                                        <p:cTn id="11" fill="hold"/>
                                        <p:tgtEl>
                                          <p:spTgt spid="171"/>
                                        </p:tgtEl>
                                        <p:attrNameLst>
                                          <p:attrName>style.visibility</p:attrName>
                                        </p:attrNameLst>
                                      </p:cBhvr>
                                      <p:to>
                                        <p:strVal val="visible"/>
                                      </p:to>
                                    </p:set>
                                    <p:animEffect transition="in" filter="dissolve">
                                      <p:cBhvr>
                                        <p:cTn id="12" dur="1500"/>
                                        <p:tgtEl>
                                          <p:spTgt spid="17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6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6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168">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16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build="p" bldLvl="5" animBg="1" advAuto="0"/>
      <p:bldP spid="171"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p:cNvSpPr>
          <p:nvPr>
            <p:ph type="title"/>
          </p:nvPr>
        </p:nvSpPr>
        <p:spPr>
          <a:prstGeom prst="rect">
            <a:avLst/>
          </a:prstGeom>
        </p:spPr>
        <p:txBody>
          <a:bodyPr/>
          <a:lstStyle/>
          <a:p>
            <a:r>
              <a:t>Le Tuteur</a:t>
            </a:r>
          </a:p>
        </p:txBody>
      </p:sp>
      <p:sp>
        <p:nvSpPr>
          <p:cNvPr id="174" name="Shape 174"/>
          <p:cNvSpPr>
            <a:spLocks noGrp="1"/>
          </p:cNvSpPr>
          <p:nvPr>
            <p:ph type="body" sz="half" idx="1"/>
          </p:nvPr>
        </p:nvSpPr>
        <p:spPr>
          <a:xfrm>
            <a:off x="787400" y="2768600"/>
            <a:ext cx="5931536" cy="5715000"/>
          </a:xfrm>
          <a:prstGeom prst="rect">
            <a:avLst/>
          </a:prstGeom>
        </p:spPr>
        <p:txBody>
          <a:bodyPr/>
          <a:lstStyle/>
          <a:p>
            <a:pPr marL="360045" indent="-360045" defTabSz="473201">
              <a:spcBef>
                <a:spcPts val="2900"/>
              </a:spcBef>
              <a:buBlip>
                <a:blip r:embed="rId2"/>
              </a:buBlip>
              <a:defRPr sz="2916">
                <a:effectLst>
                  <a:outerShdw blurRad="41148" dist="30861" dir="5400000" rotWithShape="0">
                    <a:srgbClr val="000000"/>
                  </a:outerShdw>
                </a:effectLst>
              </a:defRPr>
            </a:pPr>
            <a:r>
              <a:t>Il désigne les JA pour les rencontres à domicile (U14, suite du projet)</a:t>
            </a:r>
          </a:p>
          <a:p>
            <a:pPr marL="360045" indent="-360045" defTabSz="473201">
              <a:spcBef>
                <a:spcPts val="2900"/>
              </a:spcBef>
              <a:buBlip>
                <a:blip r:embed="rId2"/>
              </a:buBlip>
              <a:defRPr sz="2916">
                <a:effectLst>
                  <a:outerShdw blurRad="41148" dist="30861" dir="5400000" rotWithShape="0">
                    <a:srgbClr val="000000"/>
                  </a:outerShdw>
                </a:effectLst>
              </a:defRPr>
            </a:pPr>
            <a:r>
              <a:t>Il désigne les JA pour les tournois des U12-U10 </a:t>
            </a:r>
          </a:p>
          <a:p>
            <a:pPr marL="360045" indent="-360045" defTabSz="473201">
              <a:spcBef>
                <a:spcPts val="2900"/>
              </a:spcBef>
              <a:buBlip>
                <a:blip r:embed="rId2"/>
              </a:buBlip>
              <a:defRPr sz="2916">
                <a:effectLst>
                  <a:outerShdw blurRad="41148" dist="30861" dir="5400000" rotWithShape="0">
                    <a:srgbClr val="000000"/>
                  </a:outerShdw>
                </a:effectLst>
              </a:defRPr>
            </a:pPr>
            <a:r>
              <a:t>Il rédige un rapport simple sur la prestation des JA</a:t>
            </a:r>
          </a:p>
          <a:p>
            <a:pPr marL="360045" indent="-360045" defTabSz="473201">
              <a:spcBef>
                <a:spcPts val="2900"/>
              </a:spcBef>
              <a:buBlip>
                <a:blip r:embed="rId2"/>
              </a:buBlip>
              <a:defRPr sz="2916">
                <a:effectLst>
                  <a:outerShdw blurRad="41148" dist="30861" dir="5400000" rotWithShape="0">
                    <a:srgbClr val="000000"/>
                  </a:outerShdw>
                </a:effectLst>
              </a:defRPr>
            </a:pPr>
            <a:r>
              <a:t>Il envoye ce(s) rapport(s) à l'adresse suivante: </a:t>
            </a:r>
            <a:r>
              <a:rPr u="sng">
                <a:hlinkClick r:id="rId3"/>
              </a:rPr>
              <a:t>simonelli.patrick@icloud.com</a:t>
            </a:r>
          </a:p>
        </p:txBody>
      </p:sp>
      <p:grpSp>
        <p:nvGrpSpPr>
          <p:cNvPr id="177" name="Group 177"/>
          <p:cNvGrpSpPr/>
          <p:nvPr/>
        </p:nvGrpSpPr>
        <p:grpSpPr>
          <a:xfrm>
            <a:off x="6730269" y="2783293"/>
            <a:ext cx="5970462" cy="5309437"/>
            <a:chOff x="0" y="0"/>
            <a:chExt cx="5970461" cy="5309436"/>
          </a:xfrm>
        </p:grpSpPr>
        <p:pic>
          <p:nvPicPr>
            <p:cNvPr id="176" name="pasted-image.jpeg"/>
            <p:cNvPicPr>
              <a:picLocks noChangeAspect="1"/>
            </p:cNvPicPr>
            <p:nvPr/>
          </p:nvPicPr>
          <p:blipFill>
            <a:blip r:embed="rId4">
              <a:extLst/>
            </a:blip>
            <a:stretch>
              <a:fillRect/>
            </a:stretch>
          </p:blipFill>
          <p:spPr>
            <a:xfrm>
              <a:off x="190500" y="190500"/>
              <a:ext cx="5589462" cy="4903037"/>
            </a:xfrm>
            <a:prstGeom prst="rect">
              <a:avLst/>
            </a:prstGeom>
            <a:ln>
              <a:noFill/>
            </a:ln>
            <a:effectLst/>
          </p:spPr>
        </p:pic>
        <p:pic>
          <p:nvPicPr>
            <p:cNvPr id="175" name="Image 174"/>
            <p:cNvPicPr>
              <a:picLocks/>
            </p:cNvPicPr>
            <p:nvPr/>
          </p:nvPicPr>
          <p:blipFill>
            <a:blip r:embed="rId5">
              <a:extLst/>
            </a:blip>
            <a:stretch>
              <a:fillRect/>
            </a:stretch>
          </p:blipFill>
          <p:spPr>
            <a:xfrm>
              <a:off x="0" y="0"/>
              <a:ext cx="5970462" cy="5309437"/>
            </a:xfrm>
            <a:prstGeom prst="rect">
              <a:avLst/>
            </a:prstGeom>
            <a:effectLst/>
          </p:spPr>
        </p:pic>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74">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7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7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7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7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build="p" bldLvl="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p:cNvSpPr>
          <p:nvPr>
            <p:ph type="title"/>
          </p:nvPr>
        </p:nvSpPr>
        <p:spPr>
          <a:prstGeom prst="rect">
            <a:avLst/>
          </a:prstGeom>
        </p:spPr>
        <p:txBody>
          <a:bodyPr/>
          <a:lstStyle/>
          <a:p>
            <a:r>
              <a:t>Le Tuteur</a:t>
            </a:r>
          </a:p>
        </p:txBody>
      </p:sp>
      <p:sp>
        <p:nvSpPr>
          <p:cNvPr id="180" name="Shape 180"/>
          <p:cNvSpPr>
            <a:spLocks noGrp="1"/>
          </p:cNvSpPr>
          <p:nvPr>
            <p:ph type="body" sz="half" idx="1"/>
          </p:nvPr>
        </p:nvSpPr>
        <p:spPr>
          <a:xfrm>
            <a:off x="460958" y="2768600"/>
            <a:ext cx="6257978" cy="5715000"/>
          </a:xfrm>
          <a:prstGeom prst="rect">
            <a:avLst/>
          </a:prstGeom>
        </p:spPr>
        <p:txBody>
          <a:bodyPr/>
          <a:lstStyle/>
          <a:p>
            <a:pPr marL="235584" indent="-235584" defTabSz="309625">
              <a:spcBef>
                <a:spcPts val="1900"/>
              </a:spcBef>
              <a:buBlip>
                <a:blip r:embed="rId2"/>
              </a:buBlip>
              <a:defRPr sz="1907">
                <a:effectLst>
                  <a:outerShdw blurRad="26923" dist="20192" dir="5400000" rotWithShape="0">
                    <a:srgbClr val="000000"/>
                  </a:outerShdw>
                </a:effectLst>
              </a:defRPr>
            </a:pPr>
            <a:r>
              <a:t>Ses tâches:</a:t>
            </a:r>
          </a:p>
          <a:p>
            <a:pPr marL="471169" lvl="1" indent="-235584" defTabSz="309625">
              <a:spcBef>
                <a:spcPts val="1900"/>
              </a:spcBef>
              <a:buBlip>
                <a:blip r:embed="rId2"/>
              </a:buBlip>
              <a:defRPr sz="1907">
                <a:effectLst>
                  <a:outerShdw blurRad="26923" dist="20192" dir="5400000" rotWithShape="0">
                    <a:srgbClr val="000000"/>
                  </a:outerShdw>
                </a:effectLst>
              </a:defRPr>
            </a:pPr>
            <a:r>
              <a:t>Il contrôle la feuille de match</a:t>
            </a:r>
          </a:p>
          <a:p>
            <a:pPr marL="471169" lvl="1" indent="-235584" defTabSz="309625">
              <a:spcBef>
                <a:spcPts val="1900"/>
              </a:spcBef>
              <a:buBlip>
                <a:blip r:embed="rId2"/>
              </a:buBlip>
              <a:defRPr sz="1907">
                <a:effectLst>
                  <a:outerShdw blurRad="26923" dist="20192" dir="5400000" rotWithShape="0">
                    <a:srgbClr val="000000"/>
                  </a:outerShdw>
                </a:effectLst>
              </a:defRPr>
            </a:pPr>
            <a:r>
              <a:t>Il assiste les JA dans leur relation avec le secrétaire et le chronométreur </a:t>
            </a:r>
          </a:p>
          <a:p>
            <a:pPr marL="471169" lvl="1" indent="-235584" defTabSz="309625">
              <a:spcBef>
                <a:spcPts val="1900"/>
              </a:spcBef>
              <a:buBlip>
                <a:blip r:embed="rId2"/>
              </a:buBlip>
              <a:defRPr sz="1907">
                <a:effectLst>
                  <a:outerShdw blurRad="26923" dist="20192" dir="5400000" rotWithShape="0">
                    <a:srgbClr val="000000"/>
                  </a:outerShdw>
                </a:effectLst>
              </a:defRPr>
            </a:pPr>
            <a:r>
              <a:t>Il se positionne à la table de marque</a:t>
            </a:r>
          </a:p>
          <a:p>
            <a:pPr marL="471169" lvl="1" indent="-235584" defTabSz="309625">
              <a:spcBef>
                <a:spcPts val="1900"/>
              </a:spcBef>
              <a:buBlip>
                <a:blip r:embed="rId2"/>
              </a:buBlip>
              <a:defRPr sz="1907">
                <a:effectLst>
                  <a:outerShdw blurRad="26923" dist="20192" dir="5400000" rotWithShape="0">
                    <a:srgbClr val="000000"/>
                  </a:outerShdw>
                </a:effectLst>
              </a:defRPr>
            </a:pPr>
            <a:r>
              <a:t>Il veille à la bonne tenue de la table de marque</a:t>
            </a:r>
          </a:p>
          <a:p>
            <a:pPr marL="471169" lvl="1" indent="-235584" defTabSz="309625">
              <a:spcBef>
                <a:spcPts val="1900"/>
              </a:spcBef>
              <a:buBlip>
                <a:blip r:embed="rId2"/>
              </a:buBlip>
              <a:defRPr sz="1907">
                <a:effectLst>
                  <a:outerShdw blurRad="26923" dist="20192" dir="5400000" rotWithShape="0">
                    <a:srgbClr val="000000"/>
                  </a:outerShdw>
                </a:effectLst>
              </a:defRPr>
            </a:pPr>
            <a:r>
              <a:t>Il note ses observations sur la prestation du/des JA. </a:t>
            </a:r>
          </a:p>
          <a:p>
            <a:pPr marL="471169" lvl="1" indent="-235584" defTabSz="309625">
              <a:spcBef>
                <a:spcPts val="1900"/>
              </a:spcBef>
              <a:buBlip>
                <a:blip r:embed="rId2"/>
              </a:buBlip>
              <a:defRPr sz="1907">
                <a:effectLst>
                  <a:outerShdw blurRad="26923" dist="20192" dir="5400000" rotWithShape="0">
                    <a:srgbClr val="000000"/>
                  </a:outerShdw>
                </a:effectLst>
              </a:defRPr>
            </a:pPr>
            <a:r>
              <a:t>Il veille aux respect du règlement </a:t>
            </a:r>
          </a:p>
          <a:p>
            <a:pPr marL="471169" lvl="1" indent="-235584" defTabSz="309625">
              <a:spcBef>
                <a:spcPts val="1900"/>
              </a:spcBef>
              <a:buBlip>
                <a:blip r:embed="rId2"/>
              </a:buBlip>
              <a:defRPr sz="1907">
                <a:effectLst>
                  <a:outerShdw blurRad="26923" dist="20192" dir="5400000" rotWithShape="0">
                    <a:srgbClr val="000000"/>
                  </a:outerShdw>
                </a:effectLst>
              </a:defRPr>
            </a:pPr>
            <a:r>
              <a:t>Il veille au comportement des bancs</a:t>
            </a:r>
          </a:p>
          <a:p>
            <a:pPr marL="471169" lvl="1" indent="-235584" defTabSz="309625">
              <a:spcBef>
                <a:spcPts val="1900"/>
              </a:spcBef>
              <a:buBlip>
                <a:blip r:embed="rId2"/>
              </a:buBlip>
              <a:defRPr sz="1907">
                <a:effectLst>
                  <a:outerShdw blurRad="26923" dist="20192" dir="5400000" rotWithShape="0">
                    <a:srgbClr val="000000"/>
                  </a:outerShdw>
                </a:effectLst>
              </a:defRPr>
            </a:pPr>
            <a:r>
              <a:t>Il veille à la sérénité autour du terrain et surtout dans les gradins</a:t>
            </a:r>
          </a:p>
        </p:txBody>
      </p:sp>
      <p:grpSp>
        <p:nvGrpSpPr>
          <p:cNvPr id="183" name="Group 183"/>
          <p:cNvGrpSpPr/>
          <p:nvPr/>
        </p:nvGrpSpPr>
        <p:grpSpPr>
          <a:xfrm>
            <a:off x="6730269" y="2783293"/>
            <a:ext cx="5970462" cy="5309437"/>
            <a:chOff x="0" y="0"/>
            <a:chExt cx="5970461" cy="5309436"/>
          </a:xfrm>
        </p:grpSpPr>
        <p:pic>
          <p:nvPicPr>
            <p:cNvPr id="182" name="pasted-image.jpeg"/>
            <p:cNvPicPr>
              <a:picLocks noChangeAspect="1"/>
            </p:cNvPicPr>
            <p:nvPr/>
          </p:nvPicPr>
          <p:blipFill>
            <a:blip r:embed="rId3">
              <a:extLst/>
            </a:blip>
            <a:stretch>
              <a:fillRect/>
            </a:stretch>
          </p:blipFill>
          <p:spPr>
            <a:xfrm>
              <a:off x="190500" y="190500"/>
              <a:ext cx="5589462" cy="4903037"/>
            </a:xfrm>
            <a:prstGeom prst="rect">
              <a:avLst/>
            </a:prstGeom>
            <a:ln>
              <a:noFill/>
            </a:ln>
            <a:effectLst/>
          </p:spPr>
        </p:pic>
        <p:pic>
          <p:nvPicPr>
            <p:cNvPr id="181" name="Image 180"/>
            <p:cNvPicPr>
              <a:picLocks/>
            </p:cNvPicPr>
            <p:nvPr/>
          </p:nvPicPr>
          <p:blipFill>
            <a:blip r:embed="rId4">
              <a:extLst/>
            </a:blip>
            <a:stretch>
              <a:fillRect/>
            </a:stretch>
          </p:blipFill>
          <p:spPr>
            <a:xfrm>
              <a:off x="0" y="0"/>
              <a:ext cx="5970462" cy="5309437"/>
            </a:xfrm>
            <a:prstGeom prst="rect">
              <a:avLst/>
            </a:prstGeom>
            <a:effectLst/>
          </p:spPr>
        </p:pic>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80">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8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8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8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8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18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180">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180">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iterate>
                                    <p:tmAbs val="0"/>
                                  </p:iterate>
                                  <p:childTnLst>
                                    <p:set>
                                      <p:cBhvr>
                                        <p:cTn id="36" fill="hold"/>
                                        <p:tgtEl>
                                          <p:spTgt spid="180">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iterate>
                                    <p:tmAbs val="0"/>
                                  </p:iterate>
                                  <p:childTnLst>
                                    <p:set>
                                      <p:cBhvr>
                                        <p:cTn id="40" fill="hold"/>
                                        <p:tgtEl>
                                          <p:spTgt spid="18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build="p" bldLvl="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p:cNvSpPr>
          <p:nvPr>
            <p:ph type="title"/>
          </p:nvPr>
        </p:nvSpPr>
        <p:spPr>
          <a:prstGeom prst="rect">
            <a:avLst/>
          </a:prstGeom>
        </p:spPr>
        <p:txBody>
          <a:bodyPr/>
          <a:lstStyle/>
          <a:p>
            <a:r>
              <a:t>Le Tuteur</a:t>
            </a:r>
          </a:p>
        </p:txBody>
      </p:sp>
      <p:sp>
        <p:nvSpPr>
          <p:cNvPr id="186" name="Shape 186"/>
          <p:cNvSpPr>
            <a:spLocks noGrp="1"/>
          </p:cNvSpPr>
          <p:nvPr>
            <p:ph type="body" sz="half" idx="1"/>
          </p:nvPr>
        </p:nvSpPr>
        <p:spPr>
          <a:xfrm>
            <a:off x="787400" y="2768600"/>
            <a:ext cx="5931536" cy="5715000"/>
          </a:xfrm>
          <a:prstGeom prst="rect">
            <a:avLst/>
          </a:prstGeom>
        </p:spPr>
        <p:txBody>
          <a:bodyPr/>
          <a:lstStyle/>
          <a:p>
            <a:pPr>
              <a:buBlip>
                <a:blip r:embed="rId2"/>
              </a:buBlip>
            </a:pPr>
            <a:r>
              <a:t>Après le match, il vérifiera la feuille de match</a:t>
            </a:r>
          </a:p>
          <a:p>
            <a:pPr>
              <a:buBlip>
                <a:blip r:embed="rId2"/>
              </a:buBlip>
            </a:pPr>
            <a:r>
              <a:t>Il entretient les JA au sujet de leur prestation</a:t>
            </a:r>
          </a:p>
          <a:p>
            <a:pPr>
              <a:buBlip>
                <a:blip r:embed="rId2"/>
              </a:buBlip>
            </a:pPr>
            <a:r>
              <a:t>Il remplira la fiche d'observation</a:t>
            </a:r>
          </a:p>
        </p:txBody>
      </p:sp>
      <p:grpSp>
        <p:nvGrpSpPr>
          <p:cNvPr id="189" name="Group 189"/>
          <p:cNvGrpSpPr/>
          <p:nvPr/>
        </p:nvGrpSpPr>
        <p:grpSpPr>
          <a:xfrm>
            <a:off x="6730269" y="2783293"/>
            <a:ext cx="5970462" cy="5309437"/>
            <a:chOff x="0" y="0"/>
            <a:chExt cx="5970461" cy="5309436"/>
          </a:xfrm>
        </p:grpSpPr>
        <p:pic>
          <p:nvPicPr>
            <p:cNvPr id="188" name="pasted-image.jpeg"/>
            <p:cNvPicPr>
              <a:picLocks noChangeAspect="1"/>
            </p:cNvPicPr>
            <p:nvPr/>
          </p:nvPicPr>
          <p:blipFill>
            <a:blip r:embed="rId3">
              <a:extLst/>
            </a:blip>
            <a:stretch>
              <a:fillRect/>
            </a:stretch>
          </p:blipFill>
          <p:spPr>
            <a:xfrm>
              <a:off x="190500" y="190500"/>
              <a:ext cx="5589462" cy="4903037"/>
            </a:xfrm>
            <a:prstGeom prst="rect">
              <a:avLst/>
            </a:prstGeom>
            <a:ln>
              <a:noFill/>
            </a:ln>
            <a:effectLst/>
          </p:spPr>
        </p:pic>
        <p:pic>
          <p:nvPicPr>
            <p:cNvPr id="187" name="Image 186"/>
            <p:cNvPicPr>
              <a:picLocks/>
            </p:cNvPicPr>
            <p:nvPr/>
          </p:nvPicPr>
          <p:blipFill>
            <a:blip r:embed="rId4">
              <a:extLst/>
            </a:blip>
            <a:stretch>
              <a:fillRect/>
            </a:stretch>
          </p:blipFill>
          <p:spPr>
            <a:xfrm>
              <a:off x="0" y="0"/>
              <a:ext cx="5970462" cy="5309437"/>
            </a:xfrm>
            <a:prstGeom prst="rect">
              <a:avLst/>
            </a:prstGeom>
            <a:effectLst/>
          </p:spPr>
        </p:pic>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86">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8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8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8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build="p" bldLvl="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a:lstStyle/>
          <a:p>
            <a:r>
              <a:t>Le Tuteur</a:t>
            </a:r>
          </a:p>
        </p:txBody>
      </p:sp>
      <p:sp>
        <p:nvSpPr>
          <p:cNvPr id="192" name="Shape 192"/>
          <p:cNvSpPr>
            <a:spLocks noGrp="1"/>
          </p:cNvSpPr>
          <p:nvPr>
            <p:ph type="body" sz="half" idx="1"/>
          </p:nvPr>
        </p:nvSpPr>
        <p:spPr>
          <a:xfrm>
            <a:off x="787400" y="2768600"/>
            <a:ext cx="5931536" cy="5715000"/>
          </a:xfrm>
          <a:prstGeom prst="rect">
            <a:avLst/>
          </a:prstGeom>
        </p:spPr>
        <p:txBody>
          <a:bodyPr/>
          <a:lstStyle/>
          <a:p>
            <a:pPr marL="355600" indent="-355600" defTabSz="467359">
              <a:spcBef>
                <a:spcPts val="2800"/>
              </a:spcBef>
              <a:buBlip>
                <a:blip r:embed="rId2"/>
              </a:buBlip>
              <a:defRPr sz="2880">
                <a:effectLst>
                  <a:outerShdw blurRad="40640" dist="30480" dir="5400000" rotWithShape="0">
                    <a:srgbClr val="000000"/>
                  </a:outerShdw>
                </a:effectLst>
              </a:defRPr>
            </a:pPr>
            <a:r>
              <a:t>Conformément au règlement en ce qui concerne un délégué officiel, le tuteur a également  le droit, le cas échéant d'interrompre momentanément ou définitivement une rencontre. </a:t>
            </a:r>
          </a:p>
          <a:p>
            <a:pPr marL="355600" indent="-355600" defTabSz="467359">
              <a:spcBef>
                <a:spcPts val="2800"/>
              </a:spcBef>
              <a:buBlip>
                <a:blip r:embed="rId2"/>
              </a:buBlip>
              <a:defRPr sz="2880">
                <a:effectLst>
                  <a:outerShdw blurRad="40640" dist="30480" dir="5400000" rotWithShape="0">
                    <a:srgbClr val="000000"/>
                  </a:outerShdw>
                </a:effectLst>
              </a:defRPr>
            </a:pPr>
            <a:r>
              <a:t>Un rapport détaillé sur les causes de cette interruption devra-t-être établi et renvoyé à la fédération dans les 48hrs qui suivent.</a:t>
            </a:r>
          </a:p>
          <a:p>
            <a:pPr marL="355600" indent="-355600" defTabSz="467359">
              <a:spcBef>
                <a:spcPts val="2800"/>
              </a:spcBef>
              <a:buBlip>
                <a:blip r:embed="rId2"/>
              </a:buBlip>
              <a:defRPr sz="2880">
                <a:effectLst>
                  <a:outerShdw blurRad="40640" dist="30480" dir="5400000" rotWithShape="0">
                    <a:srgbClr val="000000"/>
                  </a:outerShdw>
                </a:effectLst>
              </a:defRPr>
            </a:pPr>
            <a:r>
              <a:t>La FLH décidera des suites </a:t>
            </a:r>
          </a:p>
        </p:txBody>
      </p:sp>
      <p:grpSp>
        <p:nvGrpSpPr>
          <p:cNvPr id="195" name="Group 195"/>
          <p:cNvGrpSpPr/>
          <p:nvPr/>
        </p:nvGrpSpPr>
        <p:grpSpPr>
          <a:xfrm>
            <a:off x="6730269" y="2783293"/>
            <a:ext cx="5970462" cy="5309437"/>
            <a:chOff x="0" y="0"/>
            <a:chExt cx="5970461" cy="5309436"/>
          </a:xfrm>
        </p:grpSpPr>
        <p:pic>
          <p:nvPicPr>
            <p:cNvPr id="194" name="pasted-image.jpeg"/>
            <p:cNvPicPr>
              <a:picLocks noChangeAspect="1"/>
            </p:cNvPicPr>
            <p:nvPr/>
          </p:nvPicPr>
          <p:blipFill>
            <a:blip r:embed="rId3">
              <a:extLst/>
            </a:blip>
            <a:stretch>
              <a:fillRect/>
            </a:stretch>
          </p:blipFill>
          <p:spPr>
            <a:xfrm>
              <a:off x="190500" y="190500"/>
              <a:ext cx="5589462" cy="4903037"/>
            </a:xfrm>
            <a:prstGeom prst="rect">
              <a:avLst/>
            </a:prstGeom>
            <a:ln>
              <a:noFill/>
            </a:ln>
            <a:effectLst/>
          </p:spPr>
        </p:pic>
        <p:pic>
          <p:nvPicPr>
            <p:cNvPr id="193" name="Image 192"/>
            <p:cNvPicPr>
              <a:picLocks/>
            </p:cNvPicPr>
            <p:nvPr/>
          </p:nvPicPr>
          <p:blipFill>
            <a:blip r:embed="rId4">
              <a:extLst/>
            </a:blip>
            <a:stretch>
              <a:fillRect/>
            </a:stretch>
          </p:blipFill>
          <p:spPr>
            <a:xfrm>
              <a:off x="0" y="0"/>
              <a:ext cx="5970462" cy="5309437"/>
            </a:xfrm>
            <a:prstGeom prst="rect">
              <a:avLst/>
            </a:prstGeom>
            <a:effectLst/>
          </p:spPr>
        </p:pic>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2">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9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9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9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p:cNvSpPr>
          <p:nvPr>
            <p:ph type="title"/>
          </p:nvPr>
        </p:nvSpPr>
        <p:spPr>
          <a:prstGeom prst="rect">
            <a:avLst/>
          </a:prstGeom>
        </p:spPr>
        <p:txBody>
          <a:bodyPr/>
          <a:lstStyle/>
          <a:p>
            <a:r>
              <a:t>La fiche d'évaluation </a:t>
            </a:r>
          </a:p>
        </p:txBody>
      </p:sp>
      <p:sp>
        <p:nvSpPr>
          <p:cNvPr id="198" name="Shape 198"/>
          <p:cNvSpPr>
            <a:spLocks noGrp="1"/>
          </p:cNvSpPr>
          <p:nvPr>
            <p:ph type="body" sz="half" idx="1"/>
          </p:nvPr>
        </p:nvSpPr>
        <p:spPr>
          <a:xfrm>
            <a:off x="787400" y="2768600"/>
            <a:ext cx="5931536" cy="5715000"/>
          </a:xfrm>
          <a:prstGeom prst="rect">
            <a:avLst/>
          </a:prstGeom>
        </p:spPr>
        <p:txBody>
          <a:bodyPr/>
          <a:lstStyle/>
          <a:p>
            <a:pPr marL="364489" indent="-364489" defTabSz="479044">
              <a:spcBef>
                <a:spcPts val="2900"/>
              </a:spcBef>
              <a:buBlip>
                <a:blip r:embed="rId2"/>
              </a:buBlip>
              <a:defRPr sz="2952">
                <a:effectLst>
                  <a:outerShdw blurRad="41656" dist="31242" dir="5400000" rotWithShape="0">
                    <a:srgbClr val="000000"/>
                  </a:outerShdw>
                </a:effectLst>
              </a:defRPr>
            </a:pPr>
            <a:r>
              <a:t>Il ne s'agît pas d'une fiche d'examen</a:t>
            </a:r>
          </a:p>
          <a:p>
            <a:pPr marL="364489" indent="-364489" defTabSz="479044">
              <a:spcBef>
                <a:spcPts val="2900"/>
              </a:spcBef>
              <a:buBlip>
                <a:blip r:embed="rId2"/>
              </a:buBlip>
              <a:defRPr sz="2952">
                <a:effectLst>
                  <a:outerShdw blurRad="41656" dist="31242" dir="5400000" rotWithShape="0">
                    <a:srgbClr val="000000"/>
                  </a:outerShdw>
                </a:effectLst>
              </a:defRPr>
            </a:pPr>
            <a:r>
              <a:t>C'est plutôt un outil pour voir l'évolution du JA</a:t>
            </a:r>
          </a:p>
          <a:p>
            <a:pPr marL="364489" indent="-364489" defTabSz="479044">
              <a:spcBef>
                <a:spcPts val="2900"/>
              </a:spcBef>
              <a:buBlip>
                <a:blip r:embed="rId2"/>
              </a:buBlip>
              <a:defRPr sz="2952">
                <a:effectLst>
                  <a:outerShdw blurRad="41656" dist="31242" dir="5400000" rotWithShape="0">
                    <a:srgbClr val="000000"/>
                  </a:outerShdw>
                </a:effectLst>
              </a:defRPr>
            </a:pPr>
            <a:r>
              <a:t>Elle permet d'établir une liste des JA</a:t>
            </a:r>
          </a:p>
          <a:p>
            <a:pPr marL="364489" indent="-364489" defTabSz="479044">
              <a:spcBef>
                <a:spcPts val="2900"/>
              </a:spcBef>
              <a:buBlip>
                <a:blip r:embed="rId2"/>
              </a:buBlip>
              <a:defRPr sz="2952">
                <a:effectLst>
                  <a:outerShdw blurRad="41656" dist="31242" dir="5400000" rotWithShape="0">
                    <a:srgbClr val="000000"/>
                  </a:outerShdw>
                </a:effectLst>
              </a:defRPr>
            </a:pPr>
            <a:r>
              <a:t>Elle permettra au groupe de formation d'avoir un feedback sur le travail réalisé dans les clubs</a:t>
            </a:r>
          </a:p>
        </p:txBody>
      </p:sp>
      <p:pic>
        <p:nvPicPr>
          <p:cNvPr id="199" name="217D0BB5-49E7-4A6D-9A52-89F7790646BA-L0-001.jpeg"/>
          <p:cNvPicPr>
            <a:picLocks noChangeAspect="1"/>
          </p:cNvPicPr>
          <p:nvPr/>
        </p:nvPicPr>
        <p:blipFill>
          <a:blip r:embed="rId3">
            <a:extLst/>
          </a:blip>
          <a:stretch>
            <a:fillRect/>
          </a:stretch>
        </p:blipFill>
        <p:spPr>
          <a:xfrm>
            <a:off x="7323334" y="2007325"/>
            <a:ext cx="5108328" cy="7237550"/>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99"/>
                                        </p:tgtEl>
                                        <p:attrNameLst>
                                          <p:attrName>style.visibility</p:attrName>
                                        </p:attrNameLst>
                                      </p:cBhvr>
                                      <p:to>
                                        <p:strVal val="visible"/>
                                      </p:to>
                                    </p:set>
                                    <p:animEffect transition="in" filter="dissolve">
                                      <p:cBhvr>
                                        <p:cTn id="7" dur="500"/>
                                        <p:tgtEl>
                                          <p:spTgt spid="19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p:tmAbs val="0"/>
                                  </p:iterate>
                                  <p:childTnLst>
                                    <p:set>
                                      <p:cBhvr>
                                        <p:cTn id="11" fill="hold"/>
                                        <p:tgtEl>
                                          <p:spTgt spid="198">
                                            <p:bg/>
                                          </p:spTgt>
                                        </p:tgtEl>
                                        <p:attrNameLst>
                                          <p:attrName>style.visibility</p:attrName>
                                        </p:attrNameLst>
                                      </p:cBhvr>
                                      <p:to>
                                        <p:strVal val="visible"/>
                                      </p:to>
                                    </p:set>
                                  </p:childTnLst>
                                </p:cTn>
                              </p:par>
                              <p:par>
                                <p:cTn id="12" presetID="1" presetClass="entr" presetSubtype="0" fill="hold" grpId="0" nodeType="withEffect">
                                  <p:stCondLst>
                                    <p:cond delay="0"/>
                                  </p:stCondLst>
                                  <p:iterate>
                                    <p:tmAbs val="0"/>
                                  </p:iterate>
                                  <p:childTnLst>
                                    <p:set>
                                      <p:cBhvr>
                                        <p:cTn id="13" fill="hold"/>
                                        <p:tgtEl>
                                          <p:spTgt spid="198">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198">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iterate>
                                    <p:tmAbs val="0"/>
                                  </p:iterate>
                                  <p:childTnLst>
                                    <p:set>
                                      <p:cBhvr>
                                        <p:cTn id="21" fill="hold"/>
                                        <p:tgtEl>
                                          <p:spTgt spid="198">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iterate>
                                    <p:tmAbs val="0"/>
                                  </p:iterate>
                                  <p:childTnLst>
                                    <p:set>
                                      <p:cBhvr>
                                        <p:cTn id="25" fill="hold"/>
                                        <p:tgtEl>
                                          <p:spTgt spid="19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build="p" bldLvl="5" animBg="1" advAuto="0"/>
      <p:bldP spid="199"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p:cNvSpPr>
          <p:nvPr>
            <p:ph type="title"/>
          </p:nvPr>
        </p:nvSpPr>
        <p:spPr>
          <a:prstGeom prst="rect">
            <a:avLst/>
          </a:prstGeom>
        </p:spPr>
        <p:txBody>
          <a:bodyPr/>
          <a:lstStyle/>
          <a:p>
            <a:r>
              <a:t>La fiche d'évaluation </a:t>
            </a:r>
          </a:p>
        </p:txBody>
      </p:sp>
      <p:sp>
        <p:nvSpPr>
          <p:cNvPr id="202" name="Shape 202"/>
          <p:cNvSpPr>
            <a:spLocks noGrp="1"/>
          </p:cNvSpPr>
          <p:nvPr>
            <p:ph type="body" sz="half" idx="1"/>
          </p:nvPr>
        </p:nvSpPr>
        <p:spPr>
          <a:xfrm>
            <a:off x="787400" y="2768600"/>
            <a:ext cx="5931536" cy="5715000"/>
          </a:xfrm>
          <a:prstGeom prst="rect">
            <a:avLst/>
          </a:prstGeom>
        </p:spPr>
        <p:txBody>
          <a:bodyPr/>
          <a:lstStyle/>
          <a:p>
            <a:pPr>
              <a:buBlip>
                <a:blip r:embed="rId2"/>
              </a:buBlip>
            </a:pPr>
            <a:r>
              <a:t>Reconnaître les fautes techniques:</a:t>
            </a:r>
          </a:p>
          <a:p>
            <a:pPr marL="728486" lvl="1" indent="-283986">
              <a:buBlip>
                <a:blip r:embed="rId2"/>
              </a:buBlip>
              <a:defRPr sz="2300"/>
            </a:pPr>
            <a:r>
              <a:t>savoir que le marcher, le double dribble, la pénétration de la zone existent et qu'il s'agît de fautes entraînant la perte de la balle</a:t>
            </a:r>
          </a:p>
          <a:p>
            <a:pPr marL="728486" lvl="1" indent="-283986">
              <a:buBlip>
                <a:blip r:embed="rId2"/>
              </a:buBlip>
              <a:defRPr sz="2300"/>
            </a:pPr>
            <a:r>
              <a:t>il ne faut pas reconnaître tous les marcher ou double dribbles commis dans le match!</a:t>
            </a:r>
          </a:p>
        </p:txBody>
      </p:sp>
      <p:pic>
        <p:nvPicPr>
          <p:cNvPr id="203" name="217D0BB5-49E7-4A6D-9A52-89F7790646BA-L0-001.jpeg"/>
          <p:cNvPicPr>
            <a:picLocks noChangeAspect="1"/>
          </p:cNvPicPr>
          <p:nvPr/>
        </p:nvPicPr>
        <p:blipFill>
          <a:blip r:embed="rId3">
            <a:extLst/>
          </a:blip>
          <a:stretch>
            <a:fillRect/>
          </a:stretch>
        </p:blipFill>
        <p:spPr>
          <a:xfrm>
            <a:off x="7098149" y="1967700"/>
            <a:ext cx="5234703" cy="7416597"/>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2">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0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0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0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p:cNvSpPr>
          <p:nvPr>
            <p:ph type="title"/>
          </p:nvPr>
        </p:nvSpPr>
        <p:spPr>
          <a:prstGeom prst="rect">
            <a:avLst/>
          </a:prstGeom>
        </p:spPr>
        <p:txBody>
          <a:bodyPr/>
          <a:lstStyle/>
          <a:p>
            <a:r>
              <a:t>La fiche d'évaluation </a:t>
            </a:r>
          </a:p>
        </p:txBody>
      </p:sp>
      <p:sp>
        <p:nvSpPr>
          <p:cNvPr id="206" name="Shape 206"/>
          <p:cNvSpPr>
            <a:spLocks noGrp="1"/>
          </p:cNvSpPr>
          <p:nvPr>
            <p:ph type="body" sz="half" idx="1"/>
          </p:nvPr>
        </p:nvSpPr>
        <p:spPr>
          <a:xfrm>
            <a:off x="787400" y="2768600"/>
            <a:ext cx="5931536" cy="5715000"/>
          </a:xfrm>
          <a:prstGeom prst="rect">
            <a:avLst/>
          </a:prstGeom>
        </p:spPr>
        <p:txBody>
          <a:bodyPr/>
          <a:lstStyle/>
          <a:p>
            <a:pPr>
              <a:buBlip>
                <a:blip r:embed="rId2"/>
              </a:buBlip>
            </a:pPr>
            <a:r>
              <a:t>Maîtrise des sanctions:</a:t>
            </a:r>
          </a:p>
          <a:p>
            <a:pPr marL="728486" lvl="1" indent="-283986">
              <a:buBlip>
                <a:blip r:embed="rId2"/>
              </a:buBlip>
              <a:defRPr sz="2300"/>
            </a:pPr>
            <a:r>
              <a:t>il faut que le JA apprend qu'il y a des fautes contre l'adversaire qui méritent des sanctions, avec différents niveaux de sévérités </a:t>
            </a:r>
          </a:p>
          <a:p>
            <a:pPr marL="728486" lvl="1" indent="-283986">
              <a:buBlip>
                <a:blip r:embed="rId2"/>
              </a:buBlip>
              <a:defRPr sz="2300"/>
            </a:pPr>
            <a:r>
              <a:t>on ne demande pas (encore) au jeune arbitre d'avoir une ligne claire dans la progressivité de ses sanctions!</a:t>
            </a:r>
          </a:p>
        </p:txBody>
      </p:sp>
      <p:pic>
        <p:nvPicPr>
          <p:cNvPr id="207" name="217D0BB5-49E7-4A6D-9A52-89F7790646BA-L0-001.jpeg"/>
          <p:cNvPicPr>
            <a:picLocks noChangeAspect="1"/>
          </p:cNvPicPr>
          <p:nvPr/>
        </p:nvPicPr>
        <p:blipFill>
          <a:blip r:embed="rId3">
            <a:extLst/>
          </a:blip>
          <a:stretch>
            <a:fillRect/>
          </a:stretch>
        </p:blipFill>
        <p:spPr>
          <a:xfrm>
            <a:off x="7189978" y="2047906"/>
            <a:ext cx="5051044" cy="7156388"/>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6">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0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0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0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build="p" bldLvl="5"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p:cNvSpPr>
          <p:nvPr>
            <p:ph type="ctrTitle"/>
          </p:nvPr>
        </p:nvSpPr>
        <p:spPr>
          <a:xfrm>
            <a:off x="913079" y="508303"/>
            <a:ext cx="7865995" cy="1156895"/>
          </a:xfrm>
          <a:prstGeom prst="rect">
            <a:avLst/>
          </a:prstGeom>
        </p:spPr>
        <p:txBody>
          <a:bodyPr>
            <a:normAutofit fontScale="90000"/>
          </a:bodyPr>
          <a:lstStyle>
            <a:lvl1pPr defTabSz="572516">
              <a:defRPr sz="7056">
                <a:effectLst>
                  <a:outerShdw blurRad="49784" dist="37338" dir="5400000" rotWithShape="0">
                    <a:srgbClr val="000000"/>
                  </a:outerShdw>
                </a:effectLst>
              </a:defRPr>
            </a:lvl1pPr>
          </a:lstStyle>
          <a:p>
            <a:r>
              <a:rPr dirty="0"/>
              <a:t>Le concept</a:t>
            </a:r>
          </a:p>
        </p:txBody>
      </p:sp>
      <p:sp>
        <p:nvSpPr>
          <p:cNvPr id="123" name="Shape 123"/>
          <p:cNvSpPr>
            <a:spLocks noGrp="1"/>
          </p:cNvSpPr>
          <p:nvPr>
            <p:ph type="subTitle" idx="1"/>
          </p:nvPr>
        </p:nvSpPr>
        <p:spPr>
          <a:xfrm>
            <a:off x="850900" y="3791507"/>
            <a:ext cx="11792663" cy="5212290"/>
          </a:xfrm>
          <a:prstGeom prst="rect">
            <a:avLst/>
          </a:prstGeom>
        </p:spPr>
        <p:txBody>
          <a:bodyPr/>
          <a:lstStyle/>
          <a:p>
            <a:pPr marL="444500" indent="-444500">
              <a:spcBef>
                <a:spcPts val="3600"/>
              </a:spcBef>
              <a:buSzPct val="75000"/>
              <a:buChar char="•"/>
              <a:defRPr sz="3600">
                <a:solidFill>
                  <a:srgbClr val="FFFFFF"/>
                </a:solidFill>
              </a:defRPr>
            </a:pPr>
            <a:r>
              <a:t>Existe depuis de nombreuses années en France (Jeunes Arbitres) et en Allemagne (Jugend pfeifft Jugend)</a:t>
            </a:r>
          </a:p>
          <a:p>
            <a:pPr marL="444500" indent="-444500">
              <a:spcBef>
                <a:spcPts val="3600"/>
              </a:spcBef>
              <a:buSzPct val="75000"/>
              <a:buChar char="•"/>
              <a:defRPr sz="3600">
                <a:solidFill>
                  <a:srgbClr val="FFFFFF"/>
                </a:solidFill>
              </a:defRPr>
            </a:pPr>
            <a:r>
              <a:t>Les JA sifflent jusqu'en U21(🇫🇷)!</a:t>
            </a:r>
          </a:p>
          <a:p>
            <a:pPr marL="2148416" lvl="4" indent="-370416">
              <a:buSzPct val="75000"/>
              <a:buChar char="•"/>
              <a:defRPr sz="3000">
                <a:solidFill>
                  <a:srgbClr val="FFFFFF"/>
                </a:solidFill>
              </a:defRPr>
            </a:pPr>
            <a:r>
              <a:t>Sanctions si la Fédération doit envoyer des arbitres fédérés (retirer des points!)</a:t>
            </a:r>
          </a:p>
          <a:p>
            <a:pPr marL="2148416" lvl="4" indent="-370416">
              <a:buSzPct val="75000"/>
              <a:buChar char="•"/>
              <a:defRPr sz="3000">
                <a:solidFill>
                  <a:srgbClr val="FFFFFF"/>
                </a:solidFill>
              </a:defRPr>
            </a:pPr>
            <a:r>
              <a:t>Pas prévu chez nous!</a:t>
            </a:r>
          </a:p>
        </p:txBody>
      </p:sp>
      <p:pic>
        <p:nvPicPr>
          <p:cNvPr id="124" name="pasted-image.jpeg"/>
          <p:cNvPicPr>
            <a:picLocks noChangeAspect="1"/>
          </p:cNvPicPr>
          <p:nvPr/>
        </p:nvPicPr>
        <p:blipFill>
          <a:blip r:embed="rId2">
            <a:extLst/>
          </a:blip>
          <a:stretch>
            <a:fillRect/>
          </a:stretch>
        </p:blipFill>
        <p:spPr>
          <a:xfrm>
            <a:off x="8793597" y="514149"/>
            <a:ext cx="3881680" cy="3177343"/>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23">
                                            <p:bg/>
                                          </p:spTgt>
                                        </p:tgtEl>
                                        <p:attrNameLst>
                                          <p:attrName>style.visibility</p:attrName>
                                        </p:attrNameLst>
                                      </p:cBhvr>
                                      <p:to>
                                        <p:strVal val="visible"/>
                                      </p:to>
                                    </p:set>
                                    <p:animEffect transition="in" filter="wipe(left)">
                                      <p:cBhvr>
                                        <p:cTn id="7" dur="500"/>
                                        <p:tgtEl>
                                          <p:spTgt spid="123">
                                            <p:bg/>
                                          </p:spTgt>
                                        </p:tgtEl>
                                      </p:cBhvr>
                                    </p:animEffect>
                                  </p:childTnLst>
                                </p:cTn>
                              </p:par>
                              <p:par>
                                <p:cTn id="8" presetID="22" presetClass="entr" presetSubtype="8" fill="hold" grpId="0" nodeType="withEffect">
                                  <p:stCondLst>
                                    <p:cond delay="0"/>
                                  </p:stCondLst>
                                  <p:iterate>
                                    <p:tmAbs val="0"/>
                                  </p:iterate>
                                  <p:childTnLst>
                                    <p:set>
                                      <p:cBhvr>
                                        <p:cTn id="9" fill="hold"/>
                                        <p:tgtEl>
                                          <p:spTgt spid="123">
                                            <p:txEl>
                                              <p:pRg st="0" end="0"/>
                                            </p:txEl>
                                          </p:spTgt>
                                        </p:tgtEl>
                                        <p:attrNameLst>
                                          <p:attrName>style.visibility</p:attrName>
                                        </p:attrNameLst>
                                      </p:cBhvr>
                                      <p:to>
                                        <p:strVal val="visible"/>
                                      </p:to>
                                    </p:set>
                                    <p:animEffect transition="in" filter="wipe(left)">
                                      <p:cBhvr>
                                        <p:cTn id="10" dur="500"/>
                                        <p:tgtEl>
                                          <p:spTgt spid="1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iterate>
                                    <p:tmAbs val="0"/>
                                  </p:iterate>
                                  <p:childTnLst>
                                    <p:set>
                                      <p:cBhvr>
                                        <p:cTn id="14" fill="hold"/>
                                        <p:tgtEl>
                                          <p:spTgt spid="123">
                                            <p:txEl>
                                              <p:pRg st="1" end="1"/>
                                            </p:txEl>
                                          </p:spTgt>
                                        </p:tgtEl>
                                        <p:attrNameLst>
                                          <p:attrName>style.visibility</p:attrName>
                                        </p:attrNameLst>
                                      </p:cBhvr>
                                      <p:to>
                                        <p:strVal val="visible"/>
                                      </p:to>
                                    </p:set>
                                    <p:animEffect transition="in" filter="wipe(left)">
                                      <p:cBhvr>
                                        <p:cTn id="15" dur="500"/>
                                        <p:tgtEl>
                                          <p:spTgt spid="12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p:tmAbs val="0"/>
                                  </p:iterate>
                                  <p:childTnLst>
                                    <p:set>
                                      <p:cBhvr>
                                        <p:cTn id="19" fill="hold"/>
                                        <p:tgtEl>
                                          <p:spTgt spid="123">
                                            <p:txEl>
                                              <p:pRg st="2" end="2"/>
                                            </p:txEl>
                                          </p:spTgt>
                                        </p:tgtEl>
                                        <p:attrNameLst>
                                          <p:attrName>style.visibility</p:attrName>
                                        </p:attrNameLst>
                                      </p:cBhvr>
                                      <p:to>
                                        <p:strVal val="visible"/>
                                      </p:to>
                                    </p:set>
                                    <p:animEffect transition="in" filter="wipe(left)">
                                      <p:cBhvr>
                                        <p:cTn id="20" dur="500"/>
                                        <p:tgtEl>
                                          <p:spTgt spid="12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p:tmAbs val="0"/>
                                  </p:iterate>
                                  <p:childTnLst>
                                    <p:set>
                                      <p:cBhvr>
                                        <p:cTn id="24" fill="hold"/>
                                        <p:tgtEl>
                                          <p:spTgt spid="123">
                                            <p:txEl>
                                              <p:pRg st="3" end="3"/>
                                            </p:txEl>
                                          </p:spTgt>
                                        </p:tgtEl>
                                        <p:attrNameLst>
                                          <p:attrName>style.visibility</p:attrName>
                                        </p:attrNameLst>
                                      </p:cBhvr>
                                      <p:to>
                                        <p:strVal val="visible"/>
                                      </p:to>
                                    </p:set>
                                    <p:animEffect transition="in" filter="wipe(left)">
                                      <p:cBhvr>
                                        <p:cTn id="25" dur="500"/>
                                        <p:tgtEl>
                                          <p:spTgt spid="1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build="p" bldLvl="5"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p:cNvSpPr>
          <p:nvPr>
            <p:ph type="title"/>
          </p:nvPr>
        </p:nvSpPr>
        <p:spPr>
          <a:prstGeom prst="rect">
            <a:avLst/>
          </a:prstGeom>
        </p:spPr>
        <p:txBody>
          <a:bodyPr/>
          <a:lstStyle/>
          <a:p>
            <a:r>
              <a:t>La fiche d'évaluation </a:t>
            </a:r>
          </a:p>
        </p:txBody>
      </p:sp>
      <p:sp>
        <p:nvSpPr>
          <p:cNvPr id="210" name="Shape 210"/>
          <p:cNvSpPr>
            <a:spLocks noGrp="1"/>
          </p:cNvSpPr>
          <p:nvPr>
            <p:ph type="body" sz="half" idx="1"/>
          </p:nvPr>
        </p:nvSpPr>
        <p:spPr>
          <a:xfrm>
            <a:off x="787400" y="2768600"/>
            <a:ext cx="5931536" cy="5715000"/>
          </a:xfrm>
          <a:prstGeom prst="rect">
            <a:avLst/>
          </a:prstGeom>
        </p:spPr>
        <p:txBody>
          <a:bodyPr/>
          <a:lstStyle/>
          <a:p>
            <a:pPr>
              <a:buBlip>
                <a:blip r:embed="rId2"/>
              </a:buBlip>
            </a:pPr>
            <a:r>
              <a:t>Exécution des jets:</a:t>
            </a:r>
          </a:p>
          <a:p>
            <a:pPr marL="728486" lvl="1" indent="-283986">
              <a:buBlip>
                <a:blip r:embed="rId2"/>
              </a:buBlip>
              <a:defRPr sz="2300"/>
            </a:pPr>
            <a:r>
              <a:t>le JA devra apprendre qu'il y a certaines règles concernant l'exécution des différents jets </a:t>
            </a:r>
          </a:p>
          <a:p>
            <a:pPr marL="728486" lvl="1" indent="-283986">
              <a:buBlip>
                <a:blip r:embed="rId2"/>
              </a:buBlip>
              <a:defRPr sz="2300"/>
            </a:pPr>
            <a:r>
              <a:t>cependant on ne demandera pas à un JA d'une rencontre des U10 d'être rigoureux sur les 3m lors des exécution des jets francs par exemple!</a:t>
            </a:r>
          </a:p>
          <a:p>
            <a:pPr marL="728486" lvl="1" indent="-283986">
              <a:buBlip>
                <a:blip r:embed="rId2"/>
              </a:buBlip>
              <a:defRPr sz="2300"/>
            </a:pPr>
            <a:r>
              <a:t>faire respecter une certaine distance entre le lanceur et le défenseur sera suffisant</a:t>
            </a:r>
          </a:p>
        </p:txBody>
      </p:sp>
      <p:pic>
        <p:nvPicPr>
          <p:cNvPr id="211" name="217D0BB5-49E7-4A6D-9A52-89F7790646BA-L0-001.jpeg"/>
          <p:cNvPicPr>
            <a:picLocks noChangeAspect="1"/>
          </p:cNvPicPr>
          <p:nvPr/>
        </p:nvPicPr>
        <p:blipFill>
          <a:blip r:embed="rId3">
            <a:extLst/>
          </a:blip>
          <a:stretch>
            <a:fillRect/>
          </a:stretch>
        </p:blipFill>
        <p:spPr>
          <a:xfrm>
            <a:off x="7192874" y="2052009"/>
            <a:ext cx="5045252" cy="7148182"/>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10">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1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build="p" bldLvl="5"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p:cNvSpPr>
          <p:nvPr>
            <p:ph type="title"/>
          </p:nvPr>
        </p:nvSpPr>
        <p:spPr>
          <a:prstGeom prst="rect">
            <a:avLst/>
          </a:prstGeom>
        </p:spPr>
        <p:txBody>
          <a:bodyPr/>
          <a:lstStyle/>
          <a:p>
            <a:r>
              <a:t>La fiche d'évaluation </a:t>
            </a:r>
          </a:p>
        </p:txBody>
      </p:sp>
      <p:sp>
        <p:nvSpPr>
          <p:cNvPr id="214" name="Shape 214"/>
          <p:cNvSpPr>
            <a:spLocks noGrp="1"/>
          </p:cNvSpPr>
          <p:nvPr>
            <p:ph type="body" sz="half" idx="1"/>
          </p:nvPr>
        </p:nvSpPr>
        <p:spPr>
          <a:xfrm>
            <a:off x="787400" y="2768600"/>
            <a:ext cx="5931536" cy="5715000"/>
          </a:xfrm>
          <a:prstGeom prst="rect">
            <a:avLst/>
          </a:prstGeom>
        </p:spPr>
        <p:txBody>
          <a:bodyPr/>
          <a:lstStyle/>
          <a:p>
            <a:pPr>
              <a:buBlip>
                <a:blip r:embed="rId2"/>
              </a:buBlip>
            </a:pPr>
            <a:r>
              <a:t>Impression générale:</a:t>
            </a:r>
          </a:p>
          <a:p>
            <a:pPr marL="728486" lvl="1" indent="-283986">
              <a:buBlip>
                <a:blip r:embed="rId2"/>
              </a:buBlip>
              <a:defRPr sz="2300"/>
            </a:pPr>
            <a:r>
              <a:t>critère le plus important</a:t>
            </a:r>
          </a:p>
          <a:p>
            <a:pPr marL="728486" lvl="1" indent="-283986">
              <a:buBlip>
                <a:blip r:embed="rId2"/>
              </a:buBlip>
              <a:defRPr sz="2300"/>
            </a:pPr>
            <a:r>
              <a:t>elle se caractérise surtout par la personnalité du jeune arbitre sur le terrain et sa manière de se faire respecter!</a:t>
            </a:r>
          </a:p>
          <a:p>
            <a:pPr marL="728486" lvl="1" indent="-283986">
              <a:buBlip>
                <a:blip r:embed="rId2"/>
              </a:buBlip>
              <a:defRPr sz="2300"/>
            </a:pPr>
            <a:r>
              <a:t>ne pas avoir peur en tant que tuteur d'indiquer au JA qu'il est éventuellement trop timide (ou trop sévère).</a:t>
            </a:r>
          </a:p>
        </p:txBody>
      </p:sp>
      <p:pic>
        <p:nvPicPr>
          <p:cNvPr id="215" name="217D0BB5-49E7-4A6D-9A52-89F7790646BA-L0-001.jpeg"/>
          <p:cNvPicPr>
            <a:picLocks noChangeAspect="1"/>
          </p:cNvPicPr>
          <p:nvPr/>
        </p:nvPicPr>
        <p:blipFill>
          <a:blip r:embed="rId3">
            <a:extLst/>
          </a:blip>
          <a:stretch>
            <a:fillRect/>
          </a:stretch>
        </p:blipFill>
        <p:spPr>
          <a:xfrm>
            <a:off x="7331816" y="2248863"/>
            <a:ext cx="4767369" cy="6754474"/>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14">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1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1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1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build="p" bldLvl="5"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p:cNvSpPr>
          <p:nvPr>
            <p:ph type="title"/>
          </p:nvPr>
        </p:nvSpPr>
        <p:spPr>
          <a:prstGeom prst="rect">
            <a:avLst/>
          </a:prstGeom>
        </p:spPr>
        <p:txBody>
          <a:bodyPr/>
          <a:lstStyle/>
          <a:p>
            <a:r>
              <a:t>La fiche d'évaluation </a:t>
            </a:r>
          </a:p>
        </p:txBody>
      </p:sp>
      <p:pic>
        <p:nvPicPr>
          <p:cNvPr id="218" name="217D0BB5-49E7-4A6D-9A52-89F7790646BA-L0-001.jpeg"/>
          <p:cNvPicPr>
            <a:picLocks noChangeAspect="1"/>
          </p:cNvPicPr>
          <p:nvPr/>
        </p:nvPicPr>
        <p:blipFill>
          <a:blip r:embed="rId2">
            <a:extLst/>
          </a:blip>
          <a:stretch>
            <a:fillRect/>
          </a:stretch>
        </p:blipFill>
        <p:spPr>
          <a:xfrm>
            <a:off x="7331816" y="2248863"/>
            <a:ext cx="4767369" cy="6754474"/>
          </a:xfrm>
          <a:prstGeom prst="rect">
            <a:avLst/>
          </a:prstGeom>
          <a:ln w="12700">
            <a:miter lim="400000"/>
          </a:ln>
        </p:spPr>
      </p:pic>
      <p:sp>
        <p:nvSpPr>
          <p:cNvPr id="219" name="Shape 219"/>
          <p:cNvSpPr/>
          <p:nvPr/>
        </p:nvSpPr>
        <p:spPr>
          <a:xfrm>
            <a:off x="911758" y="2768600"/>
            <a:ext cx="5931537" cy="5715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marL="444500" indent="-444500" algn="l">
              <a:spcBef>
                <a:spcPts val="3600"/>
              </a:spcBef>
              <a:buSzPct val="30000"/>
              <a:buBlip>
                <a:blip r:embed="rId3"/>
              </a:buBlip>
              <a:defRPr sz="3600"/>
            </a:pPr>
            <a:r>
              <a:t>Remplissage:</a:t>
            </a:r>
          </a:p>
          <a:p>
            <a:pPr marL="728486" lvl="1" indent="-283986" algn="l">
              <a:spcBef>
                <a:spcPts val="3600"/>
              </a:spcBef>
              <a:buSzPct val="30000"/>
              <a:buBlip>
                <a:blip r:embed="rId3"/>
              </a:buBlip>
              <a:defRPr sz="2300"/>
            </a:pPr>
            <a:r>
              <a:t>Chaque ligne mesure exactement 10cm!</a:t>
            </a:r>
          </a:p>
          <a:p>
            <a:pPr marL="728486" lvl="1" indent="-283986" algn="l">
              <a:spcBef>
                <a:spcPts val="3600"/>
              </a:spcBef>
              <a:buSzPct val="30000"/>
              <a:buBlip>
                <a:blip r:embed="rId3"/>
              </a:buBlip>
              <a:defRPr sz="2300"/>
            </a:pPr>
            <a:r>
              <a:t>Mettez une croix sur chaque ligne selon votre impression la plus objective possible</a:t>
            </a:r>
          </a:p>
          <a:p>
            <a:pPr marL="728486" lvl="1" indent="-283986" algn="l">
              <a:spcBef>
                <a:spcPts val="3600"/>
              </a:spcBef>
              <a:buSzPct val="30000"/>
              <a:buBlip>
                <a:blip r:embed="rId3"/>
              </a:buBlip>
              <a:defRPr sz="2300"/>
            </a:pPr>
            <a:r>
              <a:t>Remplissez à chaque fois les rubriques des remarques et des conseils (important) </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19">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1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1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1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build="p" bldLvl="5"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p:cNvSpPr>
          <p:nvPr>
            <p:ph type="title"/>
          </p:nvPr>
        </p:nvSpPr>
        <p:spPr>
          <a:prstGeom prst="rect">
            <a:avLst/>
          </a:prstGeom>
        </p:spPr>
        <p:txBody>
          <a:bodyPr/>
          <a:lstStyle/>
          <a:p>
            <a:r>
              <a:t>La fiche d'évaluation </a:t>
            </a:r>
          </a:p>
        </p:txBody>
      </p:sp>
      <p:pic>
        <p:nvPicPr>
          <p:cNvPr id="222" name="217D0BB5-49E7-4A6D-9A52-89F7790646BA-L0-001.jpeg"/>
          <p:cNvPicPr>
            <a:picLocks noChangeAspect="1"/>
          </p:cNvPicPr>
          <p:nvPr/>
        </p:nvPicPr>
        <p:blipFill>
          <a:blip r:embed="rId2">
            <a:extLst/>
          </a:blip>
          <a:stretch>
            <a:fillRect/>
          </a:stretch>
        </p:blipFill>
        <p:spPr>
          <a:xfrm>
            <a:off x="7331816" y="2248863"/>
            <a:ext cx="4767369" cy="6754474"/>
          </a:xfrm>
          <a:prstGeom prst="rect">
            <a:avLst/>
          </a:prstGeom>
          <a:ln w="12700">
            <a:miter lim="400000"/>
          </a:ln>
        </p:spPr>
      </p:pic>
      <p:sp>
        <p:nvSpPr>
          <p:cNvPr id="223" name="Shape 223"/>
          <p:cNvSpPr/>
          <p:nvPr/>
        </p:nvSpPr>
        <p:spPr>
          <a:xfrm>
            <a:off x="911758" y="2768600"/>
            <a:ext cx="5931537" cy="5715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marL="444500" indent="-444500" algn="l">
              <a:spcBef>
                <a:spcPts val="3600"/>
              </a:spcBef>
              <a:buSzPct val="30000"/>
              <a:buBlip>
                <a:blip r:embed="rId3"/>
              </a:buBlip>
              <a:defRPr sz="3600"/>
            </a:pPr>
            <a:r>
              <a:t>Une fois chez vous:</a:t>
            </a:r>
          </a:p>
          <a:p>
            <a:pPr marL="728486" lvl="1" indent="-283986" algn="l">
              <a:spcBef>
                <a:spcPts val="3600"/>
              </a:spcBef>
              <a:buSzPct val="30000"/>
              <a:buBlip>
                <a:blip r:embed="rId3"/>
              </a:buBlip>
              <a:defRPr sz="2300"/>
            </a:pPr>
            <a:r>
              <a:t>A l'abris des JA, mesurez la distance en mm du début de la ligne jusqu'à la croix!</a:t>
            </a:r>
          </a:p>
          <a:p>
            <a:pPr marL="728486" lvl="1" indent="-283986" algn="l">
              <a:spcBef>
                <a:spcPts val="3600"/>
              </a:spcBef>
              <a:buSzPct val="30000"/>
              <a:buBlip>
                <a:blip r:embed="rId3"/>
              </a:buBlip>
              <a:defRPr sz="2300"/>
            </a:pPr>
            <a:r>
              <a:t>Rentrez le chiffre obtenu dans le tableau Excel correspondant</a:t>
            </a:r>
          </a:p>
          <a:p>
            <a:pPr marL="728486" lvl="1" indent="-283986" algn="l">
              <a:spcBef>
                <a:spcPts val="3600"/>
              </a:spcBef>
              <a:buSzPct val="30000"/>
              <a:buBlip>
                <a:blip r:embed="rId3"/>
              </a:buBlip>
              <a:defRPr sz="2300"/>
            </a:pPr>
            <a:r>
              <a:t>Vous obtenez une moyenne générale vous permettant de suivre l'évolution du JA</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23">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2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2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2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build="p" bldLvl="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p:cNvSpPr>
          <p:nvPr>
            <p:ph type="title"/>
          </p:nvPr>
        </p:nvSpPr>
        <p:spPr>
          <a:prstGeom prst="rect">
            <a:avLst/>
          </a:prstGeom>
        </p:spPr>
        <p:txBody>
          <a:bodyPr/>
          <a:lstStyle/>
          <a:p>
            <a:r>
              <a:t>La fiche d'évaluation </a:t>
            </a:r>
          </a:p>
        </p:txBody>
      </p:sp>
      <p:pic>
        <p:nvPicPr>
          <p:cNvPr id="226" name="217D0BB5-49E7-4A6D-9A52-89F7790646BA-L0-001.jpeg"/>
          <p:cNvPicPr>
            <a:picLocks noChangeAspect="1"/>
          </p:cNvPicPr>
          <p:nvPr/>
        </p:nvPicPr>
        <p:blipFill>
          <a:blip r:embed="rId2">
            <a:extLst/>
          </a:blip>
          <a:stretch>
            <a:fillRect/>
          </a:stretch>
        </p:blipFill>
        <p:spPr>
          <a:xfrm>
            <a:off x="403294" y="2192713"/>
            <a:ext cx="5053186" cy="7159422"/>
          </a:xfrm>
          <a:prstGeom prst="rect">
            <a:avLst/>
          </a:prstGeom>
          <a:ln w="12700">
            <a:miter lim="400000"/>
          </a:ln>
        </p:spPr>
      </p:pic>
      <p:pic>
        <p:nvPicPr>
          <p:cNvPr id="227" name="1F261D1F-EAA6-4E57-AB80-5F534AB1BE8E-L0-001.jpeg"/>
          <p:cNvPicPr>
            <a:picLocks noChangeAspect="1"/>
          </p:cNvPicPr>
          <p:nvPr/>
        </p:nvPicPr>
        <p:blipFill>
          <a:blip r:embed="rId3">
            <a:extLst/>
          </a:blip>
          <a:stretch>
            <a:fillRect/>
          </a:stretch>
        </p:blipFill>
        <p:spPr>
          <a:xfrm>
            <a:off x="7231558" y="2230706"/>
            <a:ext cx="5086996" cy="7207325"/>
          </a:xfrm>
          <a:prstGeom prst="rect">
            <a:avLst/>
          </a:prstGeom>
          <a:ln w="12700">
            <a:miter lim="400000"/>
          </a:ln>
        </p:spPr>
      </p:pic>
      <p:sp>
        <p:nvSpPr>
          <p:cNvPr id="228" name="Shape 228"/>
          <p:cNvSpPr/>
          <p:nvPr/>
        </p:nvSpPr>
        <p:spPr>
          <a:xfrm>
            <a:off x="5549900" y="5440365"/>
            <a:ext cx="1588239" cy="664118"/>
          </a:xfrm>
          <a:prstGeom prst="rightArrow">
            <a:avLst>
              <a:gd name="adj1" fmla="val 17872"/>
              <a:gd name="adj2" fmla="val 149545"/>
            </a:avLst>
          </a:prstGeom>
          <a:blipFill>
            <a:blip r:embed="rId4"/>
          </a:blipFill>
          <a:ln w="12700">
            <a:miter lim="400000"/>
          </a:ln>
        </p:spPr>
        <p:txBody>
          <a:bodyPr lIns="50800" tIns="50800" rIns="50800" bIns="50800" anchor="ctr"/>
          <a:lstStyle/>
          <a:p>
            <a:pPr>
              <a:defRPr sz="3600"/>
            </a:pPr>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228"/>
                                        </p:tgtEl>
                                        <p:attrNameLst>
                                          <p:attrName>style.visibility</p:attrName>
                                        </p:attrNameLst>
                                      </p:cBhvr>
                                      <p:to>
                                        <p:strVal val="visible"/>
                                      </p:to>
                                    </p:set>
                                    <p:animEffect transition="in" filter="wipe(left)">
                                      <p:cBhvr>
                                        <p:cTn id="7" dur="500"/>
                                        <p:tgtEl>
                                          <p:spTgt spid="2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227"/>
                                        </p:tgtEl>
                                        <p:attrNameLst>
                                          <p:attrName>style.visibility</p:attrName>
                                        </p:attrNameLst>
                                      </p:cBhvr>
                                      <p:to>
                                        <p:strVal val="visible"/>
                                      </p:to>
                                    </p:set>
                                    <p:animEffect transition="in" filter="dissolve">
                                      <p:cBhvr>
                                        <p:cTn id="12" dur="1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animBg="1" advAuto="0"/>
      <p:bldP spid="228"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p:cNvSpPr>
          <p:nvPr>
            <p:ph type="title"/>
          </p:nvPr>
        </p:nvSpPr>
        <p:spPr>
          <a:prstGeom prst="rect">
            <a:avLst/>
          </a:prstGeom>
        </p:spPr>
        <p:txBody>
          <a:bodyPr/>
          <a:lstStyle/>
          <a:p>
            <a:r>
              <a:t>La fiche d'évaluation </a:t>
            </a:r>
          </a:p>
        </p:txBody>
      </p:sp>
      <p:pic>
        <p:nvPicPr>
          <p:cNvPr id="231" name="C9C65719-A633-47AD-9F00-10EFE7B39DDE-L0-001.jpeg"/>
          <p:cNvPicPr>
            <a:picLocks noChangeAspect="1"/>
          </p:cNvPicPr>
          <p:nvPr/>
        </p:nvPicPr>
        <p:blipFill>
          <a:blip r:embed="rId2">
            <a:extLst/>
          </a:blip>
          <a:stretch>
            <a:fillRect/>
          </a:stretch>
        </p:blipFill>
        <p:spPr>
          <a:xfrm>
            <a:off x="1528550" y="2240500"/>
            <a:ext cx="9947700" cy="6771200"/>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31"/>
                                        </p:tgtEl>
                                        <p:attrNameLst>
                                          <p:attrName>style.visibility</p:attrName>
                                        </p:attrNameLst>
                                      </p:cBhvr>
                                      <p:to>
                                        <p:strVal val="visible"/>
                                      </p:to>
                                    </p:set>
                                    <p:animEffect transition="in" filter="dissolve">
                                      <p:cBhvr>
                                        <p:cTn id="7" dur="15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p:cNvSpPr>
          <p:nvPr>
            <p:ph type="title"/>
          </p:nvPr>
        </p:nvSpPr>
        <p:spPr>
          <a:prstGeom prst="rect">
            <a:avLst/>
          </a:prstGeom>
        </p:spPr>
        <p:txBody>
          <a:bodyPr/>
          <a:lstStyle/>
          <a:p>
            <a:r>
              <a:t>La fiche d'évaluation des visiteurs</a:t>
            </a:r>
          </a:p>
        </p:txBody>
      </p:sp>
      <p:sp>
        <p:nvSpPr>
          <p:cNvPr id="234" name="Shape 234"/>
          <p:cNvSpPr>
            <a:spLocks noGrp="1"/>
          </p:cNvSpPr>
          <p:nvPr>
            <p:ph type="body" sz="half" idx="1"/>
          </p:nvPr>
        </p:nvSpPr>
        <p:spPr>
          <a:xfrm>
            <a:off x="787400" y="2768600"/>
            <a:ext cx="5931536" cy="5715000"/>
          </a:xfrm>
          <a:prstGeom prst="rect">
            <a:avLst/>
          </a:prstGeom>
        </p:spPr>
        <p:txBody>
          <a:bodyPr/>
          <a:lstStyle/>
          <a:p>
            <a:pPr>
              <a:buBlip>
                <a:blip r:embed="rId2"/>
              </a:buBlip>
            </a:pPr>
            <a:r>
              <a:t>Outil de feedback:</a:t>
            </a:r>
          </a:p>
          <a:p>
            <a:pPr marL="728486" lvl="1" indent="-283986">
              <a:buBlip>
                <a:blip r:embed="rId2"/>
              </a:buBlip>
              <a:defRPr sz="2300"/>
            </a:pPr>
            <a:r>
              <a:t>Apporter un feedback au groupe de formation du travail réalisé dans les clubs</a:t>
            </a:r>
          </a:p>
          <a:p>
            <a:pPr marL="728486" lvl="1" indent="-283986">
              <a:buBlip>
                <a:blip r:embed="rId2"/>
              </a:buBlip>
              <a:defRPr sz="2300"/>
            </a:pPr>
            <a:r>
              <a:t>déceler des faiblesses dans le projet, des points à améliorer</a:t>
            </a:r>
          </a:p>
          <a:p>
            <a:pPr marL="728486" lvl="1" indent="-283986">
              <a:buBlip>
                <a:blip r:embed="rId2"/>
              </a:buBlip>
              <a:defRPr sz="2300"/>
            </a:pPr>
            <a:r>
              <a:t>également un outil d'autoévaluation pour les tuteurs</a:t>
            </a:r>
          </a:p>
          <a:p>
            <a:pPr marL="728486" lvl="1" indent="-283986">
              <a:buBlip>
                <a:blip r:embed="rId2"/>
              </a:buBlip>
              <a:defRPr sz="2300"/>
            </a:pPr>
            <a:r>
              <a:t>Il faudra la remplir le plus objectivement possible!!!</a:t>
            </a:r>
          </a:p>
        </p:txBody>
      </p:sp>
      <p:pic>
        <p:nvPicPr>
          <p:cNvPr id="235" name="370F2AB6-3B2A-41E7-8D7D-56BA329FEBA3-L0-001.jpeg"/>
          <p:cNvPicPr>
            <a:picLocks noChangeAspect="1"/>
          </p:cNvPicPr>
          <p:nvPr/>
        </p:nvPicPr>
        <p:blipFill>
          <a:blip r:embed="rId3">
            <a:extLst/>
          </a:blip>
          <a:stretch>
            <a:fillRect/>
          </a:stretch>
        </p:blipFill>
        <p:spPr>
          <a:xfrm>
            <a:off x="7067425" y="1865927"/>
            <a:ext cx="5296150" cy="7520346"/>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35"/>
                                        </p:tgtEl>
                                        <p:attrNameLst>
                                          <p:attrName>style.visibility</p:attrName>
                                        </p:attrNameLst>
                                      </p:cBhvr>
                                      <p:to>
                                        <p:strVal val="visible"/>
                                      </p:to>
                                    </p:set>
                                    <p:animEffect transition="in" filter="dissolve">
                                      <p:cBhvr>
                                        <p:cTn id="7" dur="1500"/>
                                        <p:tgtEl>
                                          <p:spTgt spid="23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p:tmAbs val="0"/>
                                  </p:iterate>
                                  <p:childTnLst>
                                    <p:set>
                                      <p:cBhvr>
                                        <p:cTn id="11" fill="hold"/>
                                        <p:tgtEl>
                                          <p:spTgt spid="234">
                                            <p:bg/>
                                          </p:spTgt>
                                        </p:tgtEl>
                                        <p:attrNameLst>
                                          <p:attrName>style.visibility</p:attrName>
                                        </p:attrNameLst>
                                      </p:cBhvr>
                                      <p:to>
                                        <p:strVal val="visible"/>
                                      </p:to>
                                    </p:set>
                                  </p:childTnLst>
                                </p:cTn>
                              </p:par>
                              <p:par>
                                <p:cTn id="12" presetID="1" presetClass="entr" presetSubtype="0" fill="hold" grpId="0" nodeType="withEffect">
                                  <p:stCondLst>
                                    <p:cond delay="0"/>
                                  </p:stCondLst>
                                  <p:iterate>
                                    <p:tmAbs val="0"/>
                                  </p:iterate>
                                  <p:childTnLst>
                                    <p:set>
                                      <p:cBhvr>
                                        <p:cTn id="13" fill="hold"/>
                                        <p:tgtEl>
                                          <p:spTgt spid="234">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234">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iterate>
                                    <p:tmAbs val="0"/>
                                  </p:iterate>
                                  <p:childTnLst>
                                    <p:set>
                                      <p:cBhvr>
                                        <p:cTn id="21" fill="hold"/>
                                        <p:tgtEl>
                                          <p:spTgt spid="234">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iterate>
                                    <p:tmAbs val="0"/>
                                  </p:iterate>
                                  <p:childTnLst>
                                    <p:set>
                                      <p:cBhvr>
                                        <p:cTn id="25" fill="hold"/>
                                        <p:tgtEl>
                                          <p:spTgt spid="234">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iterate>
                                    <p:tmAbs val="0"/>
                                  </p:iterate>
                                  <p:childTnLst>
                                    <p:set>
                                      <p:cBhvr>
                                        <p:cTn id="29" fill="hold"/>
                                        <p:tgtEl>
                                          <p:spTgt spid="2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build="p" bldLvl="5" animBg="1" advAuto="0"/>
      <p:bldP spid="235"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p:cNvSpPr>
          <p:nvPr>
            <p:ph type="ctrTitle"/>
          </p:nvPr>
        </p:nvSpPr>
        <p:spPr>
          <a:xfrm>
            <a:off x="913079" y="508303"/>
            <a:ext cx="7865995" cy="1156895"/>
          </a:xfrm>
          <a:prstGeom prst="rect">
            <a:avLst/>
          </a:prstGeom>
        </p:spPr>
        <p:txBody>
          <a:bodyPr>
            <a:normAutofit fontScale="90000"/>
          </a:bodyPr>
          <a:lstStyle>
            <a:lvl1pPr defTabSz="572516">
              <a:defRPr sz="7056">
                <a:effectLst>
                  <a:outerShdw blurRad="49784" dist="37338" dir="5400000" rotWithShape="0">
                    <a:srgbClr val="000000"/>
                  </a:outerShdw>
                </a:effectLst>
              </a:defRPr>
            </a:lvl1pPr>
          </a:lstStyle>
          <a:p>
            <a:r>
              <a:t>Le concept</a:t>
            </a:r>
          </a:p>
        </p:txBody>
      </p:sp>
      <p:sp>
        <p:nvSpPr>
          <p:cNvPr id="127" name="Shape 127"/>
          <p:cNvSpPr>
            <a:spLocks noGrp="1"/>
          </p:cNvSpPr>
          <p:nvPr>
            <p:ph type="subTitle" idx="1"/>
          </p:nvPr>
        </p:nvSpPr>
        <p:spPr>
          <a:xfrm>
            <a:off x="873047" y="3698696"/>
            <a:ext cx="11792663" cy="5522349"/>
          </a:xfrm>
          <a:prstGeom prst="rect">
            <a:avLst/>
          </a:prstGeom>
        </p:spPr>
        <p:txBody>
          <a:bodyPr>
            <a:normAutofit lnSpcReduction="10000"/>
          </a:bodyPr>
          <a:lstStyle/>
          <a:p>
            <a:pPr marL="386715" indent="-386715" defTabSz="508254">
              <a:spcBef>
                <a:spcPts val="3100"/>
              </a:spcBef>
              <a:buSzPct val="75000"/>
              <a:buChar char="•"/>
              <a:defRPr sz="3132">
                <a:solidFill>
                  <a:srgbClr val="FFFFFF"/>
                </a:solidFill>
                <a:effectLst>
                  <a:outerShdw blurRad="44196" dist="33147" dir="5400000" rotWithShape="0">
                    <a:srgbClr val="000000"/>
                  </a:outerShdw>
                </a:effectLst>
              </a:defRPr>
            </a:pPr>
            <a:r>
              <a:t>Le groupe de formation reste entièrement responsable de la formation des arbitres, non les clubs</a:t>
            </a:r>
          </a:p>
          <a:p>
            <a:pPr marL="708977" lvl="1" indent="-322262" defTabSz="508254">
              <a:buSzPct val="75000"/>
              <a:buChar char="•"/>
              <a:defRPr sz="2610">
                <a:solidFill>
                  <a:srgbClr val="FFFFFF"/>
                </a:solidFill>
                <a:effectLst>
                  <a:outerShdw blurRad="33147" dist="47352" dir="2700000" rotWithShape="0">
                    <a:srgbClr val="000000">
                      <a:alpha val="48000"/>
                    </a:srgbClr>
                  </a:outerShdw>
                </a:effectLst>
              </a:defRPr>
            </a:pPr>
            <a:r>
              <a:t>Il s'agît plutôt d'une initiation à l'arbitrage </a:t>
            </a:r>
          </a:p>
          <a:p>
            <a:pPr marL="386715" indent="-386715" defTabSz="508254">
              <a:spcBef>
                <a:spcPts val="3100"/>
              </a:spcBef>
              <a:buSzPct val="75000"/>
              <a:buChar char="•"/>
              <a:defRPr sz="3132">
                <a:solidFill>
                  <a:srgbClr val="FFFFFF"/>
                </a:solidFill>
                <a:effectLst>
                  <a:outerShdw blurRad="44196" dist="33147" dir="5400000" rotWithShape="0">
                    <a:srgbClr val="000000"/>
                  </a:outerShdw>
                </a:effectLst>
              </a:defRPr>
            </a:pPr>
            <a:r>
              <a:t>Le projet mis en place en 2013 (formation sur une année, matin cours - après-midi pratique) était bien, mais a montré aussi ses limites:</a:t>
            </a:r>
          </a:p>
          <a:p>
            <a:pPr marL="687493" lvl="1" indent="-300778" defTabSz="508254">
              <a:buSzPct val="75000"/>
              <a:buChar char="•"/>
              <a:defRPr sz="2436">
                <a:solidFill>
                  <a:srgbClr val="FFFFFF"/>
                </a:solidFill>
                <a:effectLst>
                  <a:outerShdw blurRad="44196" dist="33147" dir="5400000" rotWithShape="0">
                    <a:srgbClr val="000000"/>
                  </a:outerShdw>
                </a:effectLst>
              </a:defRPr>
            </a:pPr>
            <a:r>
              <a:t>Candidats trop jeunes pour formation cycle inférieur (14 ans, plaintes de l'ENEPS)</a:t>
            </a:r>
          </a:p>
          <a:p>
            <a:pPr marL="687493" lvl="1" indent="-300778" defTabSz="508254">
              <a:buSzPct val="75000"/>
              <a:buChar char="•"/>
              <a:defRPr sz="2436">
                <a:solidFill>
                  <a:srgbClr val="FFFFFF"/>
                </a:solidFill>
                <a:effectLst>
                  <a:outerShdw blurRad="44196" dist="33147" dir="5400000" rotWithShape="0">
                    <a:srgbClr val="000000"/>
                  </a:outerShdw>
                </a:effectLst>
              </a:defRPr>
            </a:pPr>
            <a:r>
              <a:t>sur 11 candidats ayant réussi l'examen, il ne restent que 5 qui arbitrent encore</a:t>
            </a:r>
          </a:p>
          <a:p>
            <a:pPr marL="687493" lvl="1" indent="-300778" defTabSz="508254">
              <a:buSzPct val="75000"/>
              <a:buChar char="•"/>
              <a:defRPr sz="2436">
                <a:solidFill>
                  <a:srgbClr val="FFFFFF"/>
                </a:solidFill>
                <a:effectLst>
                  <a:outerShdw blurRad="44196" dist="33147" dir="5400000" rotWithShape="0">
                    <a:srgbClr val="000000"/>
                  </a:outerShdw>
                </a:effectLst>
              </a:defRPr>
            </a:pPr>
            <a:endParaRPr/>
          </a:p>
          <a:p>
            <a:pPr marL="386715" indent="-386715" defTabSz="508254">
              <a:buSzPct val="75000"/>
              <a:buChar char="•"/>
              <a:defRPr sz="3132">
                <a:solidFill>
                  <a:srgbClr val="FFFFFF"/>
                </a:solidFill>
                <a:effectLst>
                  <a:outerShdw blurRad="44196" dist="33147" dir="5400000" rotWithShape="0">
                    <a:srgbClr val="000000"/>
                  </a:outerShdw>
                </a:effectLst>
              </a:defRPr>
            </a:pPr>
            <a:r>
              <a:t>Avoir plus de jeunes réellement motivés qui se décideront d'entamer une carrière d'arbitre</a:t>
            </a:r>
          </a:p>
        </p:txBody>
      </p:sp>
      <p:pic>
        <p:nvPicPr>
          <p:cNvPr id="128" name="pasted-image.jpeg"/>
          <p:cNvPicPr>
            <a:picLocks noChangeAspect="1"/>
          </p:cNvPicPr>
          <p:nvPr/>
        </p:nvPicPr>
        <p:blipFill>
          <a:blip r:embed="rId2">
            <a:extLst/>
          </a:blip>
          <a:stretch>
            <a:fillRect/>
          </a:stretch>
        </p:blipFill>
        <p:spPr>
          <a:xfrm>
            <a:off x="8793597" y="514149"/>
            <a:ext cx="3881680" cy="3177343"/>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27">
                                            <p:bg/>
                                          </p:spTgt>
                                        </p:tgtEl>
                                        <p:attrNameLst>
                                          <p:attrName>style.visibility</p:attrName>
                                        </p:attrNameLst>
                                      </p:cBhvr>
                                      <p:to>
                                        <p:strVal val="visible"/>
                                      </p:to>
                                    </p:set>
                                    <p:animEffect transition="in" filter="wipe(left)">
                                      <p:cBhvr>
                                        <p:cTn id="7" dur="500"/>
                                        <p:tgtEl>
                                          <p:spTgt spid="127">
                                            <p:bg/>
                                          </p:spTgt>
                                        </p:tgtEl>
                                      </p:cBhvr>
                                    </p:animEffect>
                                  </p:childTnLst>
                                </p:cTn>
                              </p:par>
                              <p:par>
                                <p:cTn id="8" presetID="22" presetClass="entr" presetSubtype="8" fill="hold" grpId="0" nodeType="withEffect">
                                  <p:stCondLst>
                                    <p:cond delay="0"/>
                                  </p:stCondLst>
                                  <p:iterate>
                                    <p:tmAbs val="0"/>
                                  </p:iterate>
                                  <p:childTnLst>
                                    <p:set>
                                      <p:cBhvr>
                                        <p:cTn id="9" fill="hold"/>
                                        <p:tgtEl>
                                          <p:spTgt spid="127">
                                            <p:txEl>
                                              <p:pRg st="0" end="0"/>
                                            </p:txEl>
                                          </p:spTgt>
                                        </p:tgtEl>
                                        <p:attrNameLst>
                                          <p:attrName>style.visibility</p:attrName>
                                        </p:attrNameLst>
                                      </p:cBhvr>
                                      <p:to>
                                        <p:strVal val="visible"/>
                                      </p:to>
                                    </p:set>
                                    <p:animEffect transition="in" filter="wipe(left)">
                                      <p:cBhvr>
                                        <p:cTn id="10" dur="500"/>
                                        <p:tgtEl>
                                          <p:spTgt spid="12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iterate>
                                    <p:tmAbs val="0"/>
                                  </p:iterate>
                                  <p:childTnLst>
                                    <p:set>
                                      <p:cBhvr>
                                        <p:cTn id="14" fill="hold"/>
                                        <p:tgtEl>
                                          <p:spTgt spid="127">
                                            <p:txEl>
                                              <p:pRg st="1" end="1"/>
                                            </p:txEl>
                                          </p:spTgt>
                                        </p:tgtEl>
                                        <p:attrNameLst>
                                          <p:attrName>style.visibility</p:attrName>
                                        </p:attrNameLst>
                                      </p:cBhvr>
                                      <p:to>
                                        <p:strVal val="visible"/>
                                      </p:to>
                                    </p:set>
                                    <p:animEffect transition="in" filter="wipe(left)">
                                      <p:cBhvr>
                                        <p:cTn id="15" dur="500"/>
                                        <p:tgtEl>
                                          <p:spTgt spid="12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p:tmAbs val="0"/>
                                  </p:iterate>
                                  <p:childTnLst>
                                    <p:set>
                                      <p:cBhvr>
                                        <p:cTn id="19" fill="hold"/>
                                        <p:tgtEl>
                                          <p:spTgt spid="127">
                                            <p:txEl>
                                              <p:pRg st="2" end="2"/>
                                            </p:txEl>
                                          </p:spTgt>
                                        </p:tgtEl>
                                        <p:attrNameLst>
                                          <p:attrName>style.visibility</p:attrName>
                                        </p:attrNameLst>
                                      </p:cBhvr>
                                      <p:to>
                                        <p:strVal val="visible"/>
                                      </p:to>
                                    </p:set>
                                    <p:animEffect transition="in" filter="wipe(left)">
                                      <p:cBhvr>
                                        <p:cTn id="20" dur="500"/>
                                        <p:tgtEl>
                                          <p:spTgt spid="12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p:tmAbs val="0"/>
                                  </p:iterate>
                                  <p:childTnLst>
                                    <p:set>
                                      <p:cBhvr>
                                        <p:cTn id="24" fill="hold"/>
                                        <p:tgtEl>
                                          <p:spTgt spid="127">
                                            <p:txEl>
                                              <p:pRg st="3" end="3"/>
                                            </p:txEl>
                                          </p:spTgt>
                                        </p:tgtEl>
                                        <p:attrNameLst>
                                          <p:attrName>style.visibility</p:attrName>
                                        </p:attrNameLst>
                                      </p:cBhvr>
                                      <p:to>
                                        <p:strVal val="visible"/>
                                      </p:to>
                                    </p:set>
                                    <p:animEffect transition="in" filter="wipe(left)">
                                      <p:cBhvr>
                                        <p:cTn id="25" dur="500"/>
                                        <p:tgtEl>
                                          <p:spTgt spid="12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iterate>
                                    <p:tmAbs val="0"/>
                                  </p:iterate>
                                  <p:childTnLst>
                                    <p:set>
                                      <p:cBhvr>
                                        <p:cTn id="29" fill="hold"/>
                                        <p:tgtEl>
                                          <p:spTgt spid="127">
                                            <p:txEl>
                                              <p:pRg st="4" end="4"/>
                                            </p:txEl>
                                          </p:spTgt>
                                        </p:tgtEl>
                                        <p:attrNameLst>
                                          <p:attrName>style.visibility</p:attrName>
                                        </p:attrNameLst>
                                      </p:cBhvr>
                                      <p:to>
                                        <p:strVal val="visible"/>
                                      </p:to>
                                    </p:set>
                                    <p:animEffect transition="in" filter="wipe(left)">
                                      <p:cBhvr>
                                        <p:cTn id="30" dur="500"/>
                                        <p:tgtEl>
                                          <p:spTgt spid="12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iterate>
                                    <p:tmAbs val="0"/>
                                  </p:iterate>
                                  <p:childTnLst>
                                    <p:set>
                                      <p:cBhvr>
                                        <p:cTn id="34" fill="hold"/>
                                        <p:tgtEl>
                                          <p:spTgt spid="127">
                                            <p:txEl>
                                              <p:pRg st="5" end="5"/>
                                            </p:txEl>
                                          </p:spTgt>
                                        </p:tgtEl>
                                        <p:attrNameLst>
                                          <p:attrName>style.visibility</p:attrName>
                                        </p:attrNameLst>
                                      </p:cBhvr>
                                      <p:to>
                                        <p:strVal val="visible"/>
                                      </p:to>
                                    </p:set>
                                    <p:animEffect transition="in" filter="wipe(left)">
                                      <p:cBhvr>
                                        <p:cTn id="35" dur="500"/>
                                        <p:tgtEl>
                                          <p:spTgt spid="127">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iterate>
                                    <p:tmAbs val="0"/>
                                  </p:iterate>
                                  <p:childTnLst>
                                    <p:set>
                                      <p:cBhvr>
                                        <p:cTn id="39" fill="hold"/>
                                        <p:tgtEl>
                                          <p:spTgt spid="127">
                                            <p:txEl>
                                              <p:pRg st="6" end="6"/>
                                            </p:txEl>
                                          </p:spTgt>
                                        </p:tgtEl>
                                        <p:attrNameLst>
                                          <p:attrName>style.visibility</p:attrName>
                                        </p:attrNameLst>
                                      </p:cBhvr>
                                      <p:to>
                                        <p:strVal val="visible"/>
                                      </p:to>
                                    </p:set>
                                    <p:animEffect transition="in" filter="wipe(left)">
                                      <p:cBhvr>
                                        <p:cTn id="40" dur="500"/>
                                        <p:tgtEl>
                                          <p:spTgt spid="1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build="p" bldLvl="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p:cNvSpPr>
          <p:nvPr>
            <p:ph type="ctrTitle"/>
          </p:nvPr>
        </p:nvSpPr>
        <p:spPr>
          <a:xfrm>
            <a:off x="913079" y="508303"/>
            <a:ext cx="7865995" cy="1156895"/>
          </a:xfrm>
          <a:prstGeom prst="rect">
            <a:avLst/>
          </a:prstGeom>
        </p:spPr>
        <p:txBody>
          <a:bodyPr>
            <a:normAutofit fontScale="90000"/>
          </a:bodyPr>
          <a:lstStyle>
            <a:lvl1pPr defTabSz="572516">
              <a:defRPr sz="7056">
                <a:effectLst>
                  <a:outerShdw blurRad="49784" dist="37338" dir="5400000" rotWithShape="0">
                    <a:srgbClr val="000000"/>
                  </a:outerShdw>
                </a:effectLst>
              </a:defRPr>
            </a:lvl1pPr>
          </a:lstStyle>
          <a:p>
            <a:r>
              <a:t>Le concept</a:t>
            </a:r>
          </a:p>
        </p:txBody>
      </p:sp>
      <p:sp>
        <p:nvSpPr>
          <p:cNvPr id="131" name="Shape 131"/>
          <p:cNvSpPr>
            <a:spLocks noGrp="1"/>
          </p:cNvSpPr>
          <p:nvPr>
            <p:ph type="subTitle" sz="half" idx="1"/>
          </p:nvPr>
        </p:nvSpPr>
        <p:spPr>
          <a:xfrm>
            <a:off x="850900" y="4108418"/>
            <a:ext cx="11792663" cy="3086164"/>
          </a:xfrm>
          <a:prstGeom prst="rect">
            <a:avLst/>
          </a:prstGeom>
        </p:spPr>
        <p:txBody>
          <a:bodyPr/>
          <a:lstStyle/>
          <a:p>
            <a:pPr marL="444500" indent="-444500">
              <a:spcBef>
                <a:spcPts val="3600"/>
              </a:spcBef>
              <a:buSzPct val="75000"/>
              <a:buChar char="•"/>
              <a:defRPr sz="3600">
                <a:solidFill>
                  <a:srgbClr val="FFFFFF"/>
                </a:solidFill>
              </a:defRPr>
            </a:pPr>
            <a:r>
              <a:t>Dans les clubs, un tuteur prendra en charge les JA</a:t>
            </a:r>
          </a:p>
          <a:p>
            <a:pPr marL="814916" lvl="1" indent="-370416">
              <a:buSzPct val="75000"/>
              <a:buChar char="•"/>
              <a:defRPr sz="3000">
                <a:solidFill>
                  <a:srgbClr val="FFFFFF"/>
                </a:solidFill>
                <a:effectLst>
                  <a:outerShdw blurRad="38100" dist="54428" dir="2700000" rotWithShape="0">
                    <a:srgbClr val="000000">
                      <a:alpha val="48000"/>
                    </a:srgbClr>
                  </a:outerShdw>
                </a:effectLst>
              </a:defRPr>
            </a:pPr>
            <a:r>
              <a:t>Il pourra créer sa propre équipe qui encadre les JA</a:t>
            </a:r>
          </a:p>
          <a:p>
            <a:pPr marL="345722" indent="-345722">
              <a:buSzPct val="75000"/>
              <a:buChar char="•"/>
              <a:defRPr sz="2800">
                <a:solidFill>
                  <a:srgbClr val="FFFFFF"/>
                </a:solidFill>
              </a:defRPr>
            </a:pPr>
            <a:r>
              <a:t>Le groupe de formation organisera des journées de formation au courant de l'année.</a:t>
            </a:r>
          </a:p>
          <a:p>
            <a:pPr marL="790222" lvl="1" indent="-345722">
              <a:buSzPct val="75000"/>
              <a:buChar char="•"/>
              <a:defRPr sz="2800">
                <a:solidFill>
                  <a:srgbClr val="FFFFFF"/>
                </a:solidFill>
              </a:defRPr>
            </a:pPr>
            <a:r>
              <a:t>il s'agira d'une initiation et non d'un cour approfondie</a:t>
            </a:r>
          </a:p>
          <a:p>
            <a:pPr marL="790222" lvl="1" indent="-345722">
              <a:buSzPct val="75000"/>
              <a:buChar char="•"/>
              <a:defRPr sz="2800">
                <a:solidFill>
                  <a:srgbClr val="FFFFFF"/>
                </a:solidFill>
              </a:defRPr>
            </a:pPr>
            <a:r>
              <a:t>learning by doing!</a:t>
            </a:r>
          </a:p>
        </p:txBody>
      </p:sp>
      <p:pic>
        <p:nvPicPr>
          <p:cNvPr id="132" name="pasted-image.jpeg"/>
          <p:cNvPicPr>
            <a:picLocks noChangeAspect="1"/>
          </p:cNvPicPr>
          <p:nvPr/>
        </p:nvPicPr>
        <p:blipFill>
          <a:blip r:embed="rId2">
            <a:extLst/>
          </a:blip>
          <a:stretch>
            <a:fillRect/>
          </a:stretch>
        </p:blipFill>
        <p:spPr>
          <a:xfrm>
            <a:off x="8793597" y="514149"/>
            <a:ext cx="3881680" cy="3177343"/>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131">
                                            <p:bg/>
                                          </p:spTgt>
                                        </p:tgtEl>
                                        <p:attrNameLst>
                                          <p:attrName>style.visibility</p:attrName>
                                        </p:attrNameLst>
                                      </p:cBhvr>
                                      <p:to>
                                        <p:strVal val="visible"/>
                                      </p:to>
                                    </p:set>
                                    <p:anim calcmode="lin" valueType="num">
                                      <p:cBhvr>
                                        <p:cTn id="7" dur="500" fill="hold"/>
                                        <p:tgtEl>
                                          <p:spTgt spid="131">
                                            <p:bg/>
                                          </p:spTgt>
                                        </p:tgtEl>
                                        <p:attrNameLst>
                                          <p:attrName>ppt_x</p:attrName>
                                        </p:attrNameLst>
                                      </p:cBhvr>
                                      <p:tavLst>
                                        <p:tav tm="0">
                                          <p:val>
                                            <p:strVal val="#ppt_x"/>
                                          </p:val>
                                        </p:tav>
                                        <p:tav tm="100000">
                                          <p:val>
                                            <p:strVal val="#ppt_x"/>
                                          </p:val>
                                        </p:tav>
                                      </p:tavLst>
                                    </p:anim>
                                    <p:anim calcmode="lin" valueType="num">
                                      <p:cBhvr>
                                        <p:cTn id="8" dur="500" fill="hold"/>
                                        <p:tgtEl>
                                          <p:spTgt spid="131">
                                            <p:bg/>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p:tmAbs val="0"/>
                                  </p:iterate>
                                  <p:childTnLst>
                                    <p:set>
                                      <p:cBhvr>
                                        <p:cTn id="10" fill="hold"/>
                                        <p:tgtEl>
                                          <p:spTgt spid="131">
                                            <p:txEl>
                                              <p:pRg st="0" end="0"/>
                                            </p:txEl>
                                          </p:spTgt>
                                        </p:tgtEl>
                                        <p:attrNameLst>
                                          <p:attrName>style.visibility</p:attrName>
                                        </p:attrNameLst>
                                      </p:cBhvr>
                                      <p:to>
                                        <p:strVal val="visible"/>
                                      </p:to>
                                    </p:set>
                                    <p:anim calcmode="lin" valueType="num">
                                      <p:cBhvr>
                                        <p:cTn id="11"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13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iterate>
                                    <p:tmAbs val="0"/>
                                  </p:iterate>
                                  <p:childTnLst>
                                    <p:set>
                                      <p:cBhvr>
                                        <p:cTn id="16" fill="hold"/>
                                        <p:tgtEl>
                                          <p:spTgt spid="131">
                                            <p:txEl>
                                              <p:pRg st="1" end="1"/>
                                            </p:txEl>
                                          </p:spTgt>
                                        </p:tgtEl>
                                        <p:attrNameLst>
                                          <p:attrName>style.visibility</p:attrName>
                                        </p:attrNameLst>
                                      </p:cBhvr>
                                      <p:to>
                                        <p:strVal val="visible"/>
                                      </p:to>
                                    </p:set>
                                    <p:anim calcmode="lin" valueType="num">
                                      <p:cBhvr>
                                        <p:cTn id="17" dur="500" fill="hold"/>
                                        <p:tgtEl>
                                          <p:spTgt spid="131">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131">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iterate>
                                    <p:tmAbs val="0"/>
                                  </p:iterate>
                                  <p:childTnLst>
                                    <p:set>
                                      <p:cBhvr>
                                        <p:cTn id="22" fill="hold"/>
                                        <p:tgtEl>
                                          <p:spTgt spid="131">
                                            <p:txEl>
                                              <p:pRg st="2" end="2"/>
                                            </p:txEl>
                                          </p:spTgt>
                                        </p:tgtEl>
                                        <p:attrNameLst>
                                          <p:attrName>style.visibility</p:attrName>
                                        </p:attrNameLst>
                                      </p:cBhvr>
                                      <p:to>
                                        <p:strVal val="visible"/>
                                      </p:to>
                                    </p:set>
                                    <p:anim calcmode="lin" valueType="num">
                                      <p:cBhvr>
                                        <p:cTn id="23" dur="500" fill="hold"/>
                                        <p:tgtEl>
                                          <p:spTgt spid="131">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131">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iterate>
                                    <p:tmAbs val="0"/>
                                  </p:iterate>
                                  <p:childTnLst>
                                    <p:set>
                                      <p:cBhvr>
                                        <p:cTn id="28" fill="hold"/>
                                        <p:tgtEl>
                                          <p:spTgt spid="131">
                                            <p:txEl>
                                              <p:pRg st="3" end="3"/>
                                            </p:txEl>
                                          </p:spTgt>
                                        </p:tgtEl>
                                        <p:attrNameLst>
                                          <p:attrName>style.visibility</p:attrName>
                                        </p:attrNameLst>
                                      </p:cBhvr>
                                      <p:to>
                                        <p:strVal val="visible"/>
                                      </p:to>
                                    </p:set>
                                    <p:anim calcmode="lin" valueType="num">
                                      <p:cBhvr>
                                        <p:cTn id="29" dur="500" fill="hold"/>
                                        <p:tgtEl>
                                          <p:spTgt spid="131">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131">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iterate>
                                    <p:tmAbs val="0"/>
                                  </p:iterate>
                                  <p:childTnLst>
                                    <p:set>
                                      <p:cBhvr>
                                        <p:cTn id="34" fill="hold"/>
                                        <p:tgtEl>
                                          <p:spTgt spid="131">
                                            <p:txEl>
                                              <p:pRg st="4" end="4"/>
                                            </p:txEl>
                                          </p:spTgt>
                                        </p:tgtEl>
                                        <p:attrNameLst>
                                          <p:attrName>style.visibility</p:attrName>
                                        </p:attrNameLst>
                                      </p:cBhvr>
                                      <p:to>
                                        <p:strVal val="visible"/>
                                      </p:to>
                                    </p:set>
                                    <p:anim calcmode="lin" valueType="num">
                                      <p:cBhvr>
                                        <p:cTn id="35" dur="500" fill="hold"/>
                                        <p:tgtEl>
                                          <p:spTgt spid="131">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131">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Espace réservé pour une image  133"/>
          <p:cNvPicPr>
            <a:picLocks noGrp="1"/>
          </p:cNvPicPr>
          <p:nvPr>
            <p:ph type="pic" idx="13"/>
          </p:nvPr>
        </p:nvPicPr>
        <p:blipFill>
          <a:blip r:embed="rId2">
            <a:extLst/>
          </a:blip>
          <a:stretch>
            <a:fillRect/>
          </a:stretch>
        </p:blipFill>
        <p:spPr>
          <a:xfrm>
            <a:off x="7023100" y="2565400"/>
            <a:ext cx="5397500" cy="6121400"/>
          </a:xfrm>
          <a:prstGeom prst="rect">
            <a:avLst/>
          </a:prstGeom>
        </p:spPr>
      </p:pic>
      <p:sp>
        <p:nvSpPr>
          <p:cNvPr id="135" name="Shape 135"/>
          <p:cNvSpPr>
            <a:spLocks noGrp="1"/>
          </p:cNvSpPr>
          <p:nvPr>
            <p:ph type="title"/>
          </p:nvPr>
        </p:nvSpPr>
        <p:spPr>
          <a:prstGeom prst="rect">
            <a:avLst/>
          </a:prstGeom>
        </p:spPr>
        <p:txBody>
          <a:bodyPr/>
          <a:lstStyle/>
          <a:p>
            <a:r>
              <a:t>Rôle du Tuteur</a:t>
            </a:r>
          </a:p>
        </p:txBody>
      </p:sp>
      <p:sp>
        <p:nvSpPr>
          <p:cNvPr id="136" name="Shape 136"/>
          <p:cNvSpPr>
            <a:spLocks noGrp="1"/>
          </p:cNvSpPr>
          <p:nvPr>
            <p:ph type="body" sz="half" idx="1"/>
          </p:nvPr>
        </p:nvSpPr>
        <p:spPr>
          <a:prstGeom prst="rect">
            <a:avLst/>
          </a:prstGeom>
        </p:spPr>
        <p:txBody>
          <a:bodyPr>
            <a:normAutofit lnSpcReduction="10000"/>
          </a:bodyPr>
          <a:lstStyle/>
          <a:p>
            <a:pPr marL="222250" indent="-222250" defTabSz="292100">
              <a:spcBef>
                <a:spcPts val="1800"/>
              </a:spcBef>
              <a:buBlip>
                <a:blip r:embed="rId3"/>
              </a:buBlip>
              <a:defRPr sz="1800">
                <a:effectLst>
                  <a:outerShdw blurRad="25400" dist="19050" dir="5400000" rotWithShape="0">
                    <a:srgbClr val="000000"/>
                  </a:outerShdw>
                </a:effectLst>
              </a:defRPr>
            </a:pPr>
            <a:r>
              <a:t>Accompagner les JA dans leur fonction arbitrale.</a:t>
            </a:r>
          </a:p>
          <a:p>
            <a:pPr marL="222250" indent="-222250" defTabSz="292100">
              <a:spcBef>
                <a:spcPts val="1800"/>
              </a:spcBef>
              <a:buBlip>
                <a:blip r:embed="rId3"/>
              </a:buBlip>
              <a:defRPr sz="1800">
                <a:effectLst>
                  <a:outerShdw blurRad="25400" dist="19050" dir="5400000" rotWithShape="0">
                    <a:srgbClr val="000000"/>
                  </a:outerShdw>
                </a:effectLst>
              </a:defRPr>
            </a:pPr>
            <a:r>
              <a:t>Assister les JA dans leurs tâches administratives</a:t>
            </a:r>
          </a:p>
          <a:p>
            <a:pPr marL="444500" lvl="1" indent="-222250" defTabSz="292100">
              <a:spcBef>
                <a:spcPts val="1800"/>
              </a:spcBef>
              <a:buBlip>
                <a:blip r:embed="rId3"/>
              </a:buBlip>
              <a:defRPr sz="1800">
                <a:effectLst>
                  <a:outerShdw blurRad="25400" dist="19050" dir="5400000" rotWithShape="0">
                    <a:srgbClr val="000000"/>
                  </a:outerShdw>
                </a:effectLst>
              </a:defRPr>
            </a:pPr>
            <a:r>
              <a:t>vérifier et compléter la feuille de match</a:t>
            </a:r>
          </a:p>
          <a:p>
            <a:pPr marL="444500" lvl="1" indent="-222250" defTabSz="292100">
              <a:spcBef>
                <a:spcPts val="1800"/>
              </a:spcBef>
              <a:buBlip>
                <a:blip r:embed="rId3"/>
              </a:buBlip>
              <a:defRPr sz="1800">
                <a:effectLst>
                  <a:outerShdw blurRad="25400" dist="19050" dir="5400000" rotWithShape="0">
                    <a:srgbClr val="000000"/>
                  </a:outerShdw>
                </a:effectLst>
              </a:defRPr>
            </a:pPr>
            <a:r>
              <a:t>compléter la note de frais</a:t>
            </a:r>
          </a:p>
          <a:p>
            <a:pPr marL="222250" indent="-222250" defTabSz="292100">
              <a:spcBef>
                <a:spcPts val="1800"/>
              </a:spcBef>
              <a:buBlip>
                <a:blip r:embed="rId3"/>
              </a:buBlip>
              <a:defRPr sz="1800">
                <a:effectLst>
                  <a:outerShdw blurRad="25400" dist="19050" dir="5400000" rotWithShape="0">
                    <a:srgbClr val="000000"/>
                  </a:outerShdw>
                </a:effectLst>
              </a:defRPr>
            </a:pPr>
            <a:r>
              <a:t>garantir la présence d’un chronométreur et secrétaire</a:t>
            </a:r>
          </a:p>
          <a:p>
            <a:pPr marL="222250" indent="-222250" defTabSz="292100">
              <a:spcBef>
                <a:spcPts val="1800"/>
              </a:spcBef>
              <a:buBlip>
                <a:blip r:embed="rId3"/>
              </a:buBlip>
              <a:defRPr sz="1800">
                <a:effectLst>
                  <a:outerShdw blurRad="25400" dist="19050" dir="5400000" rotWithShape="0">
                    <a:srgbClr val="000000"/>
                  </a:outerShdw>
                </a:effectLst>
              </a:defRPr>
            </a:pPr>
            <a:r>
              <a:t>Veiller à l’application des règlements spécifiques liés à l’organisation de la rencontre (formule jeune)</a:t>
            </a:r>
          </a:p>
          <a:p>
            <a:pPr marL="222250" indent="-222250" defTabSz="292100">
              <a:spcBef>
                <a:spcPts val="1800"/>
              </a:spcBef>
              <a:buBlip>
                <a:blip r:embed="rId3"/>
              </a:buBlip>
              <a:defRPr sz="1800">
                <a:effectLst>
                  <a:outerShdw blurRad="25400" dist="19050" dir="5400000" rotWithShape="0">
                    <a:srgbClr val="000000"/>
                  </a:outerShdw>
                </a:effectLst>
              </a:defRPr>
            </a:pPr>
            <a:r>
              <a:t>Garantir le respect du règlement relatif à la zone des changements  (rôle de « régulateur de climat »).</a:t>
            </a:r>
          </a:p>
          <a:p>
            <a:pPr marL="222250" indent="-222250" defTabSz="292100">
              <a:spcBef>
                <a:spcPts val="1800"/>
              </a:spcBef>
              <a:buBlip>
                <a:blip r:embed="rId3"/>
              </a:buBlip>
              <a:defRPr sz="1800">
                <a:effectLst>
                  <a:outerShdw blurRad="25400" dist="19050" dir="5400000" rotWithShape="0">
                    <a:srgbClr val="000000"/>
                  </a:outerShdw>
                </a:effectLst>
              </a:defRPr>
            </a:pPr>
            <a:r>
              <a:t>Apporter aide et conseils dans le cadre de la formation du JA.</a:t>
            </a:r>
          </a:p>
          <a:p>
            <a:pPr marL="222250" indent="-222250" defTabSz="292100">
              <a:spcBef>
                <a:spcPts val="1800"/>
              </a:spcBef>
              <a:buBlip>
                <a:blip r:embed="rId3"/>
              </a:buBlip>
              <a:defRPr sz="1800">
                <a:effectLst>
                  <a:outerShdw blurRad="25400" dist="19050" dir="5400000" rotWithShape="0">
                    <a:srgbClr val="000000"/>
                  </a:outerShdw>
                </a:effectLst>
              </a:defRPr>
            </a:pPr>
            <a:r>
              <a:t>Etre pédagogue, honnête et respectueux</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36">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3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3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3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3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13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13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136">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iterate>
                                    <p:tmAbs val="0"/>
                                  </p:iterate>
                                  <p:childTnLst>
                                    <p:set>
                                      <p:cBhvr>
                                        <p:cTn id="36" fill="hold"/>
                                        <p:tgtEl>
                                          <p:spTgt spid="136">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iterate>
                                    <p:tmAbs val="0"/>
                                  </p:iterate>
                                  <p:childTnLst>
                                    <p:set>
                                      <p:cBhvr>
                                        <p:cTn id="40" fill="hold"/>
                                        <p:tgtEl>
                                          <p:spTgt spid="13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p:cNvSpPr>
          <p:nvPr>
            <p:ph type="title"/>
          </p:nvPr>
        </p:nvSpPr>
        <p:spPr>
          <a:prstGeom prst="rect">
            <a:avLst/>
          </a:prstGeom>
        </p:spPr>
        <p:txBody>
          <a:bodyPr/>
          <a:lstStyle/>
          <a:p>
            <a:r>
              <a:t>Rôle du Tuteur</a:t>
            </a:r>
          </a:p>
        </p:txBody>
      </p:sp>
      <p:sp>
        <p:nvSpPr>
          <p:cNvPr id="139" name="Shape 139"/>
          <p:cNvSpPr>
            <a:spLocks noGrp="1"/>
          </p:cNvSpPr>
          <p:nvPr>
            <p:ph type="body" idx="1"/>
          </p:nvPr>
        </p:nvSpPr>
        <p:spPr>
          <a:prstGeom prst="rect">
            <a:avLst/>
          </a:prstGeom>
        </p:spPr>
        <p:txBody>
          <a:bodyPr/>
          <a:lstStyle/>
          <a:p>
            <a:pPr marL="400050" indent="-400050" defTabSz="525779">
              <a:spcBef>
                <a:spcPts val="3200"/>
              </a:spcBef>
              <a:buBlip>
                <a:blip r:embed="rId2"/>
              </a:buBlip>
              <a:defRPr sz="3239">
                <a:effectLst>
                  <a:outerShdw blurRad="45720" dist="34289" dir="5400000" rotWithShape="0">
                    <a:srgbClr val="000000"/>
                  </a:outerShdw>
                </a:effectLst>
              </a:defRPr>
            </a:pPr>
            <a:r>
              <a:t>Accompagner les JA dans leur fonction arbitrale.</a:t>
            </a:r>
          </a:p>
          <a:p>
            <a:pPr marL="800100" lvl="1" indent="-400050" defTabSz="525779">
              <a:spcBef>
                <a:spcPts val="3200"/>
              </a:spcBef>
              <a:buBlip>
                <a:blip r:embed="rId2"/>
              </a:buBlip>
              <a:defRPr sz="3239">
                <a:effectLst>
                  <a:outerShdw blurRad="45720" dist="34289" dir="5400000" rotWithShape="0">
                    <a:srgbClr val="000000"/>
                  </a:outerShdw>
                </a:effectLst>
              </a:defRPr>
            </a:pPr>
            <a:r>
              <a:t>il n’est pas là pour dire au JA : tu n’as pas sifflé ceci, tu n'as pas sifflé cela</a:t>
            </a:r>
          </a:p>
          <a:p>
            <a:pPr marL="800100" lvl="1" indent="-400050" defTabSz="525779">
              <a:spcBef>
                <a:spcPts val="3200"/>
              </a:spcBef>
              <a:buBlip>
                <a:blip r:embed="rId2"/>
              </a:buBlip>
              <a:defRPr sz="3239">
                <a:effectLst>
                  <a:outerShdw blurRad="45720" dist="34289" dir="5400000" rotWithShape="0">
                    <a:srgbClr val="000000"/>
                  </a:outerShdw>
                </a:effectLst>
              </a:defRPr>
            </a:pPr>
            <a:r>
              <a:t>mais pour l’aider à découvrir les subtilités de l’arbitrage:</a:t>
            </a:r>
          </a:p>
          <a:p>
            <a:pPr marL="1200150" lvl="2" indent="-400050" defTabSz="525779">
              <a:spcBef>
                <a:spcPts val="3200"/>
              </a:spcBef>
              <a:buBlip>
                <a:blip r:embed="rId2"/>
              </a:buBlip>
              <a:defRPr sz="3239">
                <a:effectLst>
                  <a:outerShdw blurRad="45720" dist="34289" dir="5400000" rotWithShape="0">
                    <a:srgbClr val="000000"/>
                  </a:outerShdw>
                </a:effectLst>
              </a:defRPr>
            </a:pPr>
            <a:r>
              <a:t>application de la progressivité</a:t>
            </a:r>
          </a:p>
          <a:p>
            <a:pPr marL="1200150" lvl="2" indent="-400050" defTabSz="525779">
              <a:spcBef>
                <a:spcPts val="3200"/>
              </a:spcBef>
              <a:buBlip>
                <a:blip r:embed="rId2"/>
              </a:buBlip>
              <a:defRPr sz="3239">
                <a:effectLst>
                  <a:outerShdw blurRad="45720" dist="34289" dir="5400000" rotWithShape="0">
                    <a:srgbClr val="000000"/>
                  </a:outerShdw>
                </a:effectLst>
              </a:defRPr>
            </a:pPr>
            <a:r>
              <a:t>développer la personnalité du Jeune Arbitre</a:t>
            </a:r>
          </a:p>
          <a:p>
            <a:pPr marL="1200150" lvl="2" indent="-400050" defTabSz="525779">
              <a:spcBef>
                <a:spcPts val="3200"/>
              </a:spcBef>
              <a:buBlip>
                <a:blip r:embed="rId2"/>
              </a:buBlip>
              <a:defRPr sz="3239">
                <a:effectLst>
                  <a:outerShdw blurRad="45720" dist="34289" dir="5400000" rotWithShape="0">
                    <a:srgbClr val="000000"/>
                  </a:outerShdw>
                </a:effectLst>
              </a:defRPr>
            </a:pPr>
            <a:r>
              <a:t>courage de prendre une décision</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139">
                                            <p:bg/>
                                          </p:spTgt>
                                        </p:tgtEl>
                                        <p:attrNameLst>
                                          <p:attrName>style.visibility</p:attrName>
                                        </p:attrNameLst>
                                      </p:cBhvr>
                                      <p:to>
                                        <p:strVal val="visible"/>
                                      </p:to>
                                    </p:set>
                                    <p:anim calcmode="lin" valueType="num">
                                      <p:cBhvr>
                                        <p:cTn id="7" dur="1000" fill="hold"/>
                                        <p:tgtEl>
                                          <p:spTgt spid="139">
                                            <p:bg/>
                                          </p:spTgt>
                                        </p:tgtEl>
                                        <p:attrNameLst>
                                          <p:attrName>ppt_x</p:attrName>
                                        </p:attrNameLst>
                                      </p:cBhvr>
                                      <p:tavLst>
                                        <p:tav tm="0">
                                          <p:val>
                                            <p:strVal val="#ppt_x"/>
                                          </p:val>
                                        </p:tav>
                                        <p:tav tm="100000">
                                          <p:val>
                                            <p:strVal val="#ppt_x"/>
                                          </p:val>
                                        </p:tav>
                                      </p:tavLst>
                                    </p:anim>
                                    <p:anim calcmode="lin" valueType="num">
                                      <p:cBhvr>
                                        <p:cTn id="8" dur="1000" fill="hold"/>
                                        <p:tgtEl>
                                          <p:spTgt spid="139">
                                            <p:bg/>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p:tmAbs val="0"/>
                                  </p:iterate>
                                  <p:childTnLst>
                                    <p:set>
                                      <p:cBhvr>
                                        <p:cTn id="10" fill="hold"/>
                                        <p:tgtEl>
                                          <p:spTgt spid="139">
                                            <p:txEl>
                                              <p:pRg st="0" end="0"/>
                                            </p:txEl>
                                          </p:spTgt>
                                        </p:tgtEl>
                                        <p:attrNameLst>
                                          <p:attrName>style.visibility</p:attrName>
                                        </p:attrNameLst>
                                      </p:cBhvr>
                                      <p:to>
                                        <p:strVal val="visible"/>
                                      </p:to>
                                    </p:set>
                                    <p:anim calcmode="lin" valueType="num">
                                      <p:cBhvr>
                                        <p:cTn id="11" dur="1000" fill="hold"/>
                                        <p:tgtEl>
                                          <p:spTgt spid="139">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3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iterate>
                                    <p:tmAbs val="0"/>
                                  </p:iterate>
                                  <p:childTnLst>
                                    <p:set>
                                      <p:cBhvr>
                                        <p:cTn id="16" fill="hold"/>
                                        <p:tgtEl>
                                          <p:spTgt spid="139">
                                            <p:txEl>
                                              <p:pRg st="1" end="1"/>
                                            </p:txEl>
                                          </p:spTgt>
                                        </p:tgtEl>
                                        <p:attrNameLst>
                                          <p:attrName>style.visibility</p:attrName>
                                        </p:attrNameLst>
                                      </p:cBhvr>
                                      <p:to>
                                        <p:strVal val="visible"/>
                                      </p:to>
                                    </p:set>
                                    <p:anim calcmode="lin" valueType="num">
                                      <p:cBhvr>
                                        <p:cTn id="17" dur="1000" fill="hold"/>
                                        <p:tgtEl>
                                          <p:spTgt spid="139">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13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iterate>
                                    <p:tmAbs val="0"/>
                                  </p:iterate>
                                  <p:childTnLst>
                                    <p:set>
                                      <p:cBhvr>
                                        <p:cTn id="22" fill="hold"/>
                                        <p:tgtEl>
                                          <p:spTgt spid="139">
                                            <p:txEl>
                                              <p:pRg st="2" end="2"/>
                                            </p:txEl>
                                          </p:spTgt>
                                        </p:tgtEl>
                                        <p:attrNameLst>
                                          <p:attrName>style.visibility</p:attrName>
                                        </p:attrNameLst>
                                      </p:cBhvr>
                                      <p:to>
                                        <p:strVal val="visible"/>
                                      </p:to>
                                    </p:set>
                                    <p:anim calcmode="lin" valueType="num">
                                      <p:cBhvr>
                                        <p:cTn id="23" dur="1000" fill="hold"/>
                                        <p:tgtEl>
                                          <p:spTgt spid="139">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39">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iterate>
                                    <p:tmAbs val="0"/>
                                  </p:iterate>
                                  <p:childTnLst>
                                    <p:set>
                                      <p:cBhvr>
                                        <p:cTn id="28" fill="hold"/>
                                        <p:tgtEl>
                                          <p:spTgt spid="139">
                                            <p:txEl>
                                              <p:pRg st="3" end="3"/>
                                            </p:txEl>
                                          </p:spTgt>
                                        </p:tgtEl>
                                        <p:attrNameLst>
                                          <p:attrName>style.visibility</p:attrName>
                                        </p:attrNameLst>
                                      </p:cBhvr>
                                      <p:to>
                                        <p:strVal val="visible"/>
                                      </p:to>
                                    </p:set>
                                    <p:anim calcmode="lin" valueType="num">
                                      <p:cBhvr>
                                        <p:cTn id="29" dur="1000" fill="hold"/>
                                        <p:tgtEl>
                                          <p:spTgt spid="13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9">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iterate>
                                    <p:tmAbs val="0"/>
                                  </p:iterate>
                                  <p:childTnLst>
                                    <p:set>
                                      <p:cBhvr>
                                        <p:cTn id="34" fill="hold"/>
                                        <p:tgtEl>
                                          <p:spTgt spid="139">
                                            <p:txEl>
                                              <p:pRg st="4" end="4"/>
                                            </p:txEl>
                                          </p:spTgt>
                                        </p:tgtEl>
                                        <p:attrNameLst>
                                          <p:attrName>style.visibility</p:attrName>
                                        </p:attrNameLst>
                                      </p:cBhvr>
                                      <p:to>
                                        <p:strVal val="visible"/>
                                      </p:to>
                                    </p:set>
                                    <p:anim calcmode="lin" valueType="num">
                                      <p:cBhvr>
                                        <p:cTn id="35" dur="1000" fill="hold"/>
                                        <p:tgtEl>
                                          <p:spTgt spid="139">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139">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iterate>
                                    <p:tmAbs val="0"/>
                                  </p:iterate>
                                  <p:childTnLst>
                                    <p:set>
                                      <p:cBhvr>
                                        <p:cTn id="40" fill="hold"/>
                                        <p:tgtEl>
                                          <p:spTgt spid="139">
                                            <p:txEl>
                                              <p:pRg st="5" end="5"/>
                                            </p:txEl>
                                          </p:spTgt>
                                        </p:tgtEl>
                                        <p:attrNameLst>
                                          <p:attrName>style.visibility</p:attrName>
                                        </p:attrNameLst>
                                      </p:cBhvr>
                                      <p:to>
                                        <p:strVal val="visible"/>
                                      </p:to>
                                    </p:set>
                                    <p:anim calcmode="lin" valueType="num">
                                      <p:cBhvr>
                                        <p:cTn id="41" dur="1000" fill="hold"/>
                                        <p:tgtEl>
                                          <p:spTgt spid="139">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139">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Espace réservé pour une image  140"/>
          <p:cNvPicPr>
            <a:picLocks noGrp="1"/>
          </p:cNvPicPr>
          <p:nvPr>
            <p:ph type="pic" idx="13"/>
          </p:nvPr>
        </p:nvPicPr>
        <p:blipFill>
          <a:blip r:embed="rId2">
            <a:extLst/>
          </a:blip>
          <a:stretch>
            <a:fillRect/>
          </a:stretch>
        </p:blipFill>
        <p:spPr>
          <a:xfrm>
            <a:off x="7023100" y="2565400"/>
            <a:ext cx="5397500" cy="6121400"/>
          </a:xfrm>
          <a:prstGeom prst="rect">
            <a:avLst/>
          </a:prstGeom>
        </p:spPr>
      </p:pic>
      <p:sp>
        <p:nvSpPr>
          <p:cNvPr id="142" name="Shape 142"/>
          <p:cNvSpPr>
            <a:spLocks noGrp="1"/>
          </p:cNvSpPr>
          <p:nvPr>
            <p:ph type="title"/>
          </p:nvPr>
        </p:nvSpPr>
        <p:spPr>
          <a:prstGeom prst="rect">
            <a:avLst/>
          </a:prstGeom>
        </p:spPr>
        <p:txBody>
          <a:bodyPr/>
          <a:lstStyle/>
          <a:p>
            <a:r>
              <a:t>Rôle du Tuteur</a:t>
            </a:r>
          </a:p>
        </p:txBody>
      </p:sp>
      <p:sp>
        <p:nvSpPr>
          <p:cNvPr id="143" name="Shape 143"/>
          <p:cNvSpPr>
            <a:spLocks noGrp="1"/>
          </p:cNvSpPr>
          <p:nvPr>
            <p:ph type="body" sz="quarter" idx="1"/>
          </p:nvPr>
        </p:nvSpPr>
        <p:spPr>
          <a:xfrm>
            <a:off x="787400" y="2768600"/>
            <a:ext cx="5422900" cy="3013050"/>
          </a:xfrm>
          <a:prstGeom prst="rect">
            <a:avLst/>
          </a:prstGeom>
        </p:spPr>
        <p:txBody>
          <a:bodyPr/>
          <a:lstStyle/>
          <a:p>
            <a:pPr marL="259291" indent="-259291">
              <a:buBlip>
                <a:blip r:embed="rId3"/>
              </a:buBlip>
              <a:defRPr sz="2100"/>
            </a:pPr>
            <a:r>
              <a:t>Assister les JA dans leurs tâches administratives</a:t>
            </a:r>
          </a:p>
          <a:p>
            <a:pPr marL="703791" lvl="1" indent="-259291">
              <a:buBlip>
                <a:blip r:embed="rId3"/>
              </a:buBlip>
              <a:defRPr sz="2100"/>
            </a:pPr>
            <a:r>
              <a:t>vérifier et compléter la feuille de match (le cas échéant) </a:t>
            </a:r>
          </a:p>
          <a:p>
            <a:pPr marL="703791" lvl="1" indent="-259291">
              <a:buBlip>
                <a:blip r:embed="rId3"/>
              </a:buBlip>
              <a:defRPr sz="2100"/>
            </a:pPr>
            <a:r>
              <a:t>compléter la note de frais (ou toute autre récompense prévue)</a:t>
            </a:r>
          </a:p>
        </p:txBody>
      </p:sp>
      <p:pic>
        <p:nvPicPr>
          <p:cNvPr id="144" name="pasted-image.png"/>
          <p:cNvPicPr>
            <a:picLocks noChangeAspect="1"/>
          </p:cNvPicPr>
          <p:nvPr/>
        </p:nvPicPr>
        <p:blipFill>
          <a:blip r:embed="rId4">
            <a:extLst/>
          </a:blip>
          <a:stretch>
            <a:fillRect/>
          </a:stretch>
        </p:blipFill>
        <p:spPr>
          <a:xfrm>
            <a:off x="1002071" y="6751842"/>
            <a:ext cx="4993558" cy="1089404"/>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43">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4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43">
                                            <p:txEl>
                                              <p:pRg st="1" end="1"/>
                                            </p:txEl>
                                          </p:spTgt>
                                        </p:tgtEl>
                                        <p:attrNameLst>
                                          <p:attrName>style.visibility</p:attrName>
                                        </p:attrNameLst>
                                      </p:cBhvr>
                                      <p:to>
                                        <p:strVal val="visible"/>
                                      </p:to>
                                    </p:set>
                                  </p:childTnLst>
                                </p:cTn>
                              </p:par>
                            </p:childTnLst>
                          </p:cTn>
                        </p:par>
                        <p:par>
                          <p:cTn id="13" fill="hold">
                            <p:stCondLst>
                              <p:cond delay="0"/>
                            </p:stCondLst>
                            <p:childTnLst>
                              <p:par>
                                <p:cTn id="14" presetID="9" presetClass="entr" fill="hold" grpId="0" nodeType="afterEffect">
                                  <p:stCondLst>
                                    <p:cond delay="0"/>
                                  </p:stCondLst>
                                  <p:iterate>
                                    <p:tmAbs val="0"/>
                                  </p:iterate>
                                  <p:childTnLst>
                                    <p:set>
                                      <p:cBhvr>
                                        <p:cTn id="15" fill="hold"/>
                                        <p:tgtEl>
                                          <p:spTgt spid="141"/>
                                        </p:tgtEl>
                                        <p:attrNameLst>
                                          <p:attrName>style.visibility</p:attrName>
                                        </p:attrNameLst>
                                      </p:cBhvr>
                                      <p:to>
                                        <p:strVal val="visible"/>
                                      </p:to>
                                    </p:set>
                                    <p:animEffect transition="in" filter="dissolve">
                                      <p:cBhvr>
                                        <p:cTn id="16" dur="1500"/>
                                        <p:tgtEl>
                                          <p:spTgt spid="14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43">
                                            <p:txEl>
                                              <p:pRg st="2" end="2"/>
                                            </p:txEl>
                                          </p:spTgt>
                                        </p:tgtEl>
                                        <p:attrNameLst>
                                          <p:attrName>style.visibility</p:attrName>
                                        </p:attrNameLst>
                                      </p:cBhvr>
                                      <p:to>
                                        <p:strVal val="visible"/>
                                      </p:to>
                                    </p:set>
                                  </p:childTnLst>
                                </p:cTn>
                              </p:par>
                            </p:childTnLst>
                          </p:cTn>
                        </p:par>
                        <p:par>
                          <p:cTn id="21" fill="hold">
                            <p:stCondLst>
                              <p:cond delay="0"/>
                            </p:stCondLst>
                            <p:childTnLst>
                              <p:par>
                                <p:cTn id="22" presetID="9" presetClass="entr" fill="hold" grpId="0" nodeType="afterEffect">
                                  <p:stCondLst>
                                    <p:cond delay="0"/>
                                  </p:stCondLst>
                                  <p:iterate>
                                    <p:tmAbs val="0"/>
                                  </p:iterate>
                                  <p:childTnLst>
                                    <p:set>
                                      <p:cBhvr>
                                        <p:cTn id="23" fill="hold"/>
                                        <p:tgtEl>
                                          <p:spTgt spid="144"/>
                                        </p:tgtEl>
                                        <p:attrNameLst>
                                          <p:attrName>style.visibility</p:attrName>
                                        </p:attrNameLst>
                                      </p:cBhvr>
                                      <p:to>
                                        <p:strVal val="visible"/>
                                      </p:to>
                                    </p:set>
                                    <p:animEffect transition="in" filter="dissolve">
                                      <p:cBhvr>
                                        <p:cTn id="24" dur="1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advAuto="0"/>
      <p:bldP spid="143" grpId="0" build="p" bldLvl="5" animBg="1" advAuto="0"/>
      <p:bldP spid="144"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a:lstStyle/>
          <a:p>
            <a:r>
              <a:t>Rôle du Tuteur</a:t>
            </a:r>
          </a:p>
        </p:txBody>
      </p:sp>
      <p:sp>
        <p:nvSpPr>
          <p:cNvPr id="147" name="Shape 147"/>
          <p:cNvSpPr>
            <a:spLocks noGrp="1"/>
          </p:cNvSpPr>
          <p:nvPr>
            <p:ph type="body" sz="quarter" idx="1"/>
          </p:nvPr>
        </p:nvSpPr>
        <p:spPr>
          <a:xfrm>
            <a:off x="787400" y="2768600"/>
            <a:ext cx="5422900" cy="3013050"/>
          </a:xfrm>
          <a:prstGeom prst="rect">
            <a:avLst/>
          </a:prstGeom>
        </p:spPr>
        <p:txBody>
          <a:bodyPr/>
          <a:lstStyle>
            <a:lvl1pPr>
              <a:buBlip>
                <a:blip r:embed="rId2"/>
              </a:buBlip>
            </a:lvl1pPr>
          </a:lstStyle>
          <a:p>
            <a:r>
              <a:t>garantir la présence d’un chronométreur et secrétaire</a:t>
            </a:r>
          </a:p>
        </p:txBody>
      </p:sp>
      <p:grpSp>
        <p:nvGrpSpPr>
          <p:cNvPr id="150" name="Group 150"/>
          <p:cNvGrpSpPr/>
          <p:nvPr/>
        </p:nvGrpSpPr>
        <p:grpSpPr>
          <a:xfrm>
            <a:off x="6695166" y="3441613"/>
            <a:ext cx="5549901" cy="3848101"/>
            <a:chOff x="0" y="0"/>
            <a:chExt cx="5549900" cy="3848100"/>
          </a:xfrm>
        </p:grpSpPr>
        <p:pic>
          <p:nvPicPr>
            <p:cNvPr id="149" name="28BABCEE-095B-42CB-BD27-82EDB86A14A8-L0-001.jpeg"/>
            <p:cNvPicPr>
              <a:picLocks noChangeAspect="1"/>
            </p:cNvPicPr>
            <p:nvPr/>
          </p:nvPicPr>
          <p:blipFill>
            <a:blip r:embed="rId3">
              <a:extLst/>
            </a:blip>
            <a:stretch>
              <a:fillRect/>
            </a:stretch>
          </p:blipFill>
          <p:spPr>
            <a:xfrm>
              <a:off x="190500" y="190500"/>
              <a:ext cx="5168900" cy="3441700"/>
            </a:xfrm>
            <a:prstGeom prst="rect">
              <a:avLst/>
            </a:prstGeom>
            <a:ln>
              <a:noFill/>
            </a:ln>
            <a:effectLst/>
          </p:spPr>
        </p:pic>
        <p:pic>
          <p:nvPicPr>
            <p:cNvPr id="148" name="Image 147"/>
            <p:cNvPicPr>
              <a:picLocks/>
            </p:cNvPicPr>
            <p:nvPr/>
          </p:nvPicPr>
          <p:blipFill>
            <a:blip r:embed="rId4">
              <a:extLst/>
            </a:blip>
            <a:stretch>
              <a:fillRect/>
            </a:stretch>
          </p:blipFill>
          <p:spPr>
            <a:xfrm>
              <a:off x="0" y="0"/>
              <a:ext cx="5549900" cy="3848100"/>
            </a:xfrm>
            <a:prstGeom prst="rect">
              <a:avLst/>
            </a:prstGeom>
            <a:effectLst/>
          </p:spPr>
        </p:pic>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47"/>
                                        </p:tgtEl>
                                        <p:attrNameLst>
                                          <p:attrName>style.visibility</p:attrName>
                                        </p:attrNameLst>
                                      </p:cBhvr>
                                      <p:to>
                                        <p:strVal val="visible"/>
                                      </p:to>
                                    </p:set>
                                  </p:childTnLst>
                                </p:cTn>
                              </p:par>
                            </p:childTnLst>
                          </p:cTn>
                        </p:par>
                        <p:par>
                          <p:cTn id="7" fill="hold">
                            <p:stCondLst>
                              <p:cond delay="0"/>
                            </p:stCondLst>
                            <p:childTnLst>
                              <p:par>
                                <p:cTn id="8" presetID="9" presetClass="entr" fill="hold" grpId="0" nodeType="afterEffect">
                                  <p:stCondLst>
                                    <p:cond delay="0"/>
                                  </p:stCondLst>
                                  <p:iterate>
                                    <p:tmAbs val="0"/>
                                  </p:iterate>
                                  <p:childTnLst>
                                    <p:set>
                                      <p:cBhvr>
                                        <p:cTn id="9" fill="hold"/>
                                        <p:tgtEl>
                                          <p:spTgt spid="150"/>
                                        </p:tgtEl>
                                        <p:attrNameLst>
                                          <p:attrName>style.visibility</p:attrName>
                                        </p:attrNameLst>
                                      </p:cBhvr>
                                      <p:to>
                                        <p:strVal val="visible"/>
                                      </p:to>
                                    </p:set>
                                    <p:animEffect transition="in" filter="dissolve">
                                      <p:cBhvr>
                                        <p:cTn id="10" dur="1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advAuto="0"/>
      <p:bldP spid="150"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title"/>
          </p:nvPr>
        </p:nvSpPr>
        <p:spPr>
          <a:prstGeom prst="rect">
            <a:avLst/>
          </a:prstGeom>
        </p:spPr>
        <p:txBody>
          <a:bodyPr/>
          <a:lstStyle/>
          <a:p>
            <a:r>
              <a:t>Rôle du Tuteur</a:t>
            </a:r>
          </a:p>
        </p:txBody>
      </p:sp>
      <p:sp>
        <p:nvSpPr>
          <p:cNvPr id="153" name="Shape 153"/>
          <p:cNvSpPr>
            <a:spLocks noGrp="1"/>
          </p:cNvSpPr>
          <p:nvPr>
            <p:ph type="body" sz="quarter" idx="1"/>
          </p:nvPr>
        </p:nvSpPr>
        <p:spPr>
          <a:xfrm>
            <a:off x="787400" y="2768600"/>
            <a:ext cx="5422900" cy="3013050"/>
          </a:xfrm>
          <a:prstGeom prst="rect">
            <a:avLst/>
          </a:prstGeom>
        </p:spPr>
        <p:txBody>
          <a:bodyPr>
            <a:normAutofit fontScale="92500"/>
          </a:bodyPr>
          <a:lstStyle>
            <a:lvl1pPr>
              <a:buBlip>
                <a:blip r:embed="rId2"/>
              </a:buBlip>
            </a:lvl1pPr>
          </a:lstStyle>
          <a:p>
            <a:r>
              <a:t>Veiller à l’application des règlements spécifiques liés à l’organisation de la rencontre (formule jeune)</a:t>
            </a:r>
          </a:p>
        </p:txBody>
      </p:sp>
      <p:grpSp>
        <p:nvGrpSpPr>
          <p:cNvPr id="156" name="Group 156"/>
          <p:cNvGrpSpPr/>
          <p:nvPr/>
        </p:nvGrpSpPr>
        <p:grpSpPr>
          <a:xfrm>
            <a:off x="6759024" y="2830773"/>
            <a:ext cx="5481352" cy="6064685"/>
            <a:chOff x="0" y="0"/>
            <a:chExt cx="5481350" cy="6064683"/>
          </a:xfrm>
        </p:grpSpPr>
        <p:pic>
          <p:nvPicPr>
            <p:cNvPr id="155" name="51A96581-6FD0-46BB-9B52-ED18C7932396-L0-001.jpeg"/>
            <p:cNvPicPr>
              <a:picLocks noChangeAspect="1"/>
            </p:cNvPicPr>
            <p:nvPr/>
          </p:nvPicPr>
          <p:blipFill>
            <a:blip r:embed="rId3">
              <a:extLst/>
            </a:blip>
            <a:stretch>
              <a:fillRect/>
            </a:stretch>
          </p:blipFill>
          <p:spPr>
            <a:xfrm>
              <a:off x="190500" y="190500"/>
              <a:ext cx="5100351" cy="5658284"/>
            </a:xfrm>
            <a:prstGeom prst="rect">
              <a:avLst/>
            </a:prstGeom>
            <a:ln>
              <a:noFill/>
            </a:ln>
            <a:effectLst/>
          </p:spPr>
        </p:pic>
        <p:pic>
          <p:nvPicPr>
            <p:cNvPr id="154" name="Image 153"/>
            <p:cNvPicPr>
              <a:picLocks/>
            </p:cNvPicPr>
            <p:nvPr/>
          </p:nvPicPr>
          <p:blipFill>
            <a:blip r:embed="rId4">
              <a:extLst/>
            </a:blip>
            <a:stretch>
              <a:fillRect/>
            </a:stretch>
          </p:blipFill>
          <p:spPr>
            <a:xfrm>
              <a:off x="0" y="0"/>
              <a:ext cx="5481351" cy="6064684"/>
            </a:xfrm>
            <a:prstGeom prst="rect">
              <a:avLst/>
            </a:prstGeom>
            <a:effectLst/>
          </p:spPr>
        </p:pic>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3"/>
                                        </p:tgtEl>
                                        <p:attrNameLst>
                                          <p:attrName>style.visibility</p:attrName>
                                        </p:attrNameLst>
                                      </p:cBhvr>
                                      <p:to>
                                        <p:strVal val="visible"/>
                                      </p:to>
                                    </p:set>
                                  </p:childTnLst>
                                </p:cTn>
                              </p:par>
                            </p:childTnLst>
                          </p:cTn>
                        </p:par>
                        <p:par>
                          <p:cTn id="7" fill="hold">
                            <p:stCondLst>
                              <p:cond delay="0"/>
                            </p:stCondLst>
                            <p:childTnLst>
                              <p:par>
                                <p:cTn id="8" presetID="9" presetClass="entr" fill="hold" grpId="0" nodeType="afterEffect">
                                  <p:stCondLst>
                                    <p:cond delay="0"/>
                                  </p:stCondLst>
                                  <p:iterate>
                                    <p:tmAbs val="0"/>
                                  </p:iterate>
                                  <p:childTnLst>
                                    <p:set>
                                      <p:cBhvr>
                                        <p:cTn id="9" fill="hold"/>
                                        <p:tgtEl>
                                          <p:spTgt spid="156"/>
                                        </p:tgtEl>
                                        <p:attrNameLst>
                                          <p:attrName>style.visibility</p:attrName>
                                        </p:attrNameLst>
                                      </p:cBhvr>
                                      <p:to>
                                        <p:strVal val="visible"/>
                                      </p:to>
                                    </p:set>
                                    <p:animEffect transition="in" filter="dissolve">
                                      <p:cBhvr>
                                        <p:cTn id="10" dur="1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advAuto="0"/>
      <p:bldP spid="156" grpId="0"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Industrial">
  <a:themeElements>
    <a:clrScheme name="Industrial">
      <a:dk1>
        <a:srgbClr val="BC00FF"/>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Industrial">
  <a:themeElements>
    <a:clrScheme name="Industrial">
      <a:dk1>
        <a:srgbClr val="000000"/>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TotalTime>
  <Words>1174</Words>
  <Application>Microsoft Office PowerPoint</Application>
  <PresentationFormat>Personnalisé</PresentationFormat>
  <Paragraphs>124</Paragraphs>
  <Slides>26</Slides>
  <Notes>0</Notes>
  <HiddenSlides>0</HiddenSlides>
  <MMClips>0</MMClips>
  <ScaleCrop>false</ScaleCrop>
  <HeadingPairs>
    <vt:vector size="4" baseType="variant">
      <vt:variant>
        <vt:lpstr>Thème</vt:lpstr>
      </vt:variant>
      <vt:variant>
        <vt:i4>1</vt:i4>
      </vt:variant>
      <vt:variant>
        <vt:lpstr>Titres des diapositives</vt:lpstr>
      </vt:variant>
      <vt:variant>
        <vt:i4>26</vt:i4>
      </vt:variant>
    </vt:vector>
  </HeadingPairs>
  <TitlesOfParts>
    <vt:vector size="27" baseType="lpstr">
      <vt:lpstr>Industrial</vt:lpstr>
      <vt:lpstr>Les Jeunes Arbitres</vt:lpstr>
      <vt:lpstr>Le concept</vt:lpstr>
      <vt:lpstr>Le concept</vt:lpstr>
      <vt:lpstr>Le concept</vt:lpstr>
      <vt:lpstr>Rôle du Tuteur</vt:lpstr>
      <vt:lpstr>Rôle du Tuteur</vt:lpstr>
      <vt:lpstr>Rôle du Tuteur</vt:lpstr>
      <vt:lpstr>Rôle du Tuteur</vt:lpstr>
      <vt:lpstr>Rôle du Tuteur</vt:lpstr>
      <vt:lpstr>Rôle du Tuteur</vt:lpstr>
      <vt:lpstr>Rôle du Tuteur</vt:lpstr>
      <vt:lpstr>Le Tuteur</vt:lpstr>
      <vt:lpstr>Le Tuteur</vt:lpstr>
      <vt:lpstr>Le Tuteur</vt:lpstr>
      <vt:lpstr>Le Tuteur</vt:lpstr>
      <vt:lpstr>Le Tuteur</vt:lpstr>
      <vt:lpstr>La fiche d'évaluation </vt:lpstr>
      <vt:lpstr>La fiche d'évaluation </vt:lpstr>
      <vt:lpstr>La fiche d'évaluation </vt:lpstr>
      <vt:lpstr>La fiche d'évaluation </vt:lpstr>
      <vt:lpstr>La fiche d'évaluation </vt:lpstr>
      <vt:lpstr>La fiche d'évaluation </vt:lpstr>
      <vt:lpstr>La fiche d'évaluation </vt:lpstr>
      <vt:lpstr>La fiche d'évaluation </vt:lpstr>
      <vt:lpstr>La fiche d'évaluation </vt:lpstr>
      <vt:lpstr>La fiche d'évaluation des visiteurs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Jeunes Arbitres</dc:title>
  <dc:creator>Nico</dc:creator>
  <cp:lastModifiedBy>Nico</cp:lastModifiedBy>
  <cp:revision>2</cp:revision>
  <dcterms:modified xsi:type="dcterms:W3CDTF">2016-10-19T08:17:10Z</dcterms:modified>
</cp:coreProperties>
</file>